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1" r:id="rId2"/>
    <p:sldId id="257" r:id="rId3"/>
    <p:sldId id="258" r:id="rId4"/>
    <p:sldId id="319" r:id="rId5"/>
    <p:sldId id="269" r:id="rId6"/>
    <p:sldId id="260" r:id="rId7"/>
    <p:sldId id="261" r:id="rId8"/>
    <p:sldId id="320" r:id="rId9"/>
    <p:sldId id="262" r:id="rId10"/>
    <p:sldId id="303" r:id="rId11"/>
    <p:sldId id="263" r:id="rId12"/>
    <p:sldId id="322" r:id="rId13"/>
    <p:sldId id="321" r:id="rId14"/>
    <p:sldId id="264" r:id="rId15"/>
    <p:sldId id="265" r:id="rId16"/>
    <p:sldId id="266" r:id="rId17"/>
    <p:sldId id="323" r:id="rId18"/>
    <p:sldId id="349" r:id="rId19"/>
    <p:sldId id="340" r:id="rId20"/>
    <p:sldId id="341" r:id="rId21"/>
    <p:sldId id="343" r:id="rId22"/>
    <p:sldId id="344" r:id="rId23"/>
    <p:sldId id="345" r:id="rId24"/>
    <p:sldId id="352" r:id="rId25"/>
    <p:sldId id="346" r:id="rId26"/>
    <p:sldId id="350" r:id="rId27"/>
  </p:sldIdLst>
  <p:sldSz cx="9144000" cy="6858000" type="screen4x3"/>
  <p:notesSz cx="6858000" cy="9144000"/>
  <p:defaultTextStyle>
    <a:defPPr>
      <a:defRPr lang="en-GB"/>
    </a:defPPr>
    <a:lvl1pPr algn="l" rtl="0" fontAlgn="base">
      <a:spcBef>
        <a:spcPct val="0"/>
      </a:spcBef>
      <a:spcAft>
        <a:spcPct val="0"/>
      </a:spcAft>
      <a:defRPr sz="2400" u="sng" kern="1200">
        <a:solidFill>
          <a:schemeClr val="tx1"/>
        </a:solidFill>
        <a:latin typeface="Times New Roman" pitchFamily="18" charset="0"/>
        <a:ea typeface="+mn-ea"/>
        <a:cs typeface="+mn-cs"/>
      </a:defRPr>
    </a:lvl1pPr>
    <a:lvl2pPr marL="457200" algn="l" rtl="0" fontAlgn="base">
      <a:spcBef>
        <a:spcPct val="0"/>
      </a:spcBef>
      <a:spcAft>
        <a:spcPct val="0"/>
      </a:spcAft>
      <a:defRPr sz="2400" u="sng" kern="1200">
        <a:solidFill>
          <a:schemeClr val="tx1"/>
        </a:solidFill>
        <a:latin typeface="Times New Roman" pitchFamily="18" charset="0"/>
        <a:ea typeface="+mn-ea"/>
        <a:cs typeface="+mn-cs"/>
      </a:defRPr>
    </a:lvl2pPr>
    <a:lvl3pPr marL="914400" algn="l" rtl="0" fontAlgn="base">
      <a:spcBef>
        <a:spcPct val="0"/>
      </a:spcBef>
      <a:spcAft>
        <a:spcPct val="0"/>
      </a:spcAft>
      <a:defRPr sz="2400" u="sng" kern="1200">
        <a:solidFill>
          <a:schemeClr val="tx1"/>
        </a:solidFill>
        <a:latin typeface="Times New Roman" pitchFamily="18" charset="0"/>
        <a:ea typeface="+mn-ea"/>
        <a:cs typeface="+mn-cs"/>
      </a:defRPr>
    </a:lvl3pPr>
    <a:lvl4pPr marL="1371600" algn="l" rtl="0" fontAlgn="base">
      <a:spcBef>
        <a:spcPct val="0"/>
      </a:spcBef>
      <a:spcAft>
        <a:spcPct val="0"/>
      </a:spcAft>
      <a:defRPr sz="2400" u="sng" kern="1200">
        <a:solidFill>
          <a:schemeClr val="tx1"/>
        </a:solidFill>
        <a:latin typeface="Times New Roman" pitchFamily="18" charset="0"/>
        <a:ea typeface="+mn-ea"/>
        <a:cs typeface="+mn-cs"/>
      </a:defRPr>
    </a:lvl4pPr>
    <a:lvl5pPr marL="1828800" algn="l" rtl="0" fontAlgn="base">
      <a:spcBef>
        <a:spcPct val="0"/>
      </a:spcBef>
      <a:spcAft>
        <a:spcPct val="0"/>
      </a:spcAft>
      <a:defRPr sz="2400" u="sng" kern="1200">
        <a:solidFill>
          <a:schemeClr val="tx1"/>
        </a:solidFill>
        <a:latin typeface="Times New Roman" pitchFamily="18" charset="0"/>
        <a:ea typeface="+mn-ea"/>
        <a:cs typeface="+mn-cs"/>
      </a:defRPr>
    </a:lvl5pPr>
    <a:lvl6pPr marL="2286000" algn="l" defTabSz="914400" rtl="0" eaLnBrk="1" latinLnBrk="0" hangingPunct="1">
      <a:defRPr sz="2400" u="sng" kern="1200">
        <a:solidFill>
          <a:schemeClr val="tx1"/>
        </a:solidFill>
        <a:latin typeface="Times New Roman" pitchFamily="18" charset="0"/>
        <a:ea typeface="+mn-ea"/>
        <a:cs typeface="+mn-cs"/>
      </a:defRPr>
    </a:lvl6pPr>
    <a:lvl7pPr marL="2743200" algn="l" defTabSz="914400" rtl="0" eaLnBrk="1" latinLnBrk="0" hangingPunct="1">
      <a:defRPr sz="2400" u="sng" kern="1200">
        <a:solidFill>
          <a:schemeClr val="tx1"/>
        </a:solidFill>
        <a:latin typeface="Times New Roman" pitchFamily="18" charset="0"/>
        <a:ea typeface="+mn-ea"/>
        <a:cs typeface="+mn-cs"/>
      </a:defRPr>
    </a:lvl7pPr>
    <a:lvl8pPr marL="3200400" algn="l" defTabSz="914400" rtl="0" eaLnBrk="1" latinLnBrk="0" hangingPunct="1">
      <a:defRPr sz="2400" u="sng" kern="1200">
        <a:solidFill>
          <a:schemeClr val="tx1"/>
        </a:solidFill>
        <a:latin typeface="Times New Roman" pitchFamily="18" charset="0"/>
        <a:ea typeface="+mn-ea"/>
        <a:cs typeface="+mn-cs"/>
      </a:defRPr>
    </a:lvl8pPr>
    <a:lvl9pPr marL="3657600" algn="l" defTabSz="914400" rtl="0" eaLnBrk="1" latinLnBrk="0" hangingPunct="1">
      <a:defRPr sz="2400" u="sng"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016">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060"/>
    <a:srgbClr val="FFFFFF"/>
    <a:srgbClr val="800080"/>
    <a:srgbClr val="660066"/>
    <a:srgbClr val="B7B7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97253" autoAdjust="0"/>
  </p:normalViewPr>
  <p:slideViewPr>
    <p:cSldViewPr>
      <p:cViewPr varScale="1">
        <p:scale>
          <a:sx n="109" d="100"/>
          <a:sy n="109" d="100"/>
        </p:scale>
        <p:origin x="-1674" y="-72"/>
      </p:cViewPr>
      <p:guideLst>
        <p:guide orient="horz" pos="20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3" d="100"/>
          <a:sy n="63" d="100"/>
        </p:scale>
        <p:origin x="-2104"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6A47C8F-C313-438D-B1F8-43FC4B140268}" type="slidenum">
              <a:rPr lang="en-GB"/>
              <a:pPr>
                <a:defRPr/>
              </a:pPr>
              <a:t>‹#›</a:t>
            </a:fld>
            <a:endParaRPr lang="en-GB"/>
          </a:p>
        </p:txBody>
      </p:sp>
    </p:spTree>
    <p:extLst>
      <p:ext uri="{BB962C8B-B14F-4D97-AF65-F5344CB8AC3E}">
        <p14:creationId xmlns:p14="http://schemas.microsoft.com/office/powerpoint/2010/main" val="2618555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6A47C8F-C313-438D-B1F8-43FC4B140268}"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50F8D4A-A1C0-450E-8811-0BCD71E8D5FA}" type="slidenum">
              <a:rPr lang="en-GB" smtClean="0"/>
              <a:pPr/>
              <a:t>10</a:t>
            </a:fld>
            <a:endParaRPr lang="en-GB"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marL="795338" indent="-795338">
              <a:tabLst>
                <a:tab pos="569913" algn="l"/>
              </a:tabLst>
            </a:pPr>
            <a:r>
              <a:rPr lang="en-US" dirty="0" smtClean="0">
                <a:latin typeface="+mn-lt"/>
              </a:rPr>
              <a:t>1989	-  	March 16, “Forgotten Heritage,” and editorial in the </a:t>
            </a:r>
            <a:r>
              <a:rPr lang="en-US" i="1" dirty="0" smtClean="0">
                <a:latin typeface="+mn-lt"/>
              </a:rPr>
              <a:t>Adventist Review</a:t>
            </a:r>
            <a:r>
              <a:rPr lang="en-US" dirty="0" smtClean="0">
                <a:latin typeface="+mn-lt"/>
              </a:rPr>
              <a:t> summarizes  the work of SMI Henry and calls for re-establishment of Women’s Ministries.</a:t>
            </a:r>
          </a:p>
          <a:p>
            <a:pPr marL="795338" indent="-795338">
              <a:tabLst>
                <a:tab pos="569913" algn="l"/>
              </a:tabLst>
            </a:pPr>
            <a:r>
              <a:rPr lang="en-US" dirty="0" smtClean="0">
                <a:latin typeface="+mn-lt"/>
              </a:rPr>
              <a:t> </a:t>
            </a:r>
          </a:p>
          <a:p>
            <a:pPr marL="795338" indent="-795338">
              <a:tabLst>
                <a:tab pos="569913" algn="l"/>
              </a:tabLst>
            </a:pPr>
            <a:r>
              <a:rPr lang="en-US" dirty="0" smtClean="0">
                <a:latin typeface="+mn-lt"/>
              </a:rPr>
              <a:t>	-	Karen Flowers presented a study on women in leadership in the world field to a 	Commission on the Role of Women at </a:t>
            </a:r>
            <a:r>
              <a:rPr lang="en-US" dirty="0" err="1" smtClean="0">
                <a:latin typeface="+mn-lt"/>
              </a:rPr>
              <a:t>Cohutta</a:t>
            </a:r>
            <a:r>
              <a:rPr lang="en-US" dirty="0" smtClean="0">
                <a:latin typeface="+mn-lt"/>
              </a:rPr>
              <a:t> Springs, Georgia. </a:t>
            </a:r>
            <a:br>
              <a:rPr lang="en-US" dirty="0" smtClean="0">
                <a:latin typeface="+mn-lt"/>
              </a:rPr>
            </a:br>
            <a:r>
              <a:rPr lang="en-US" dirty="0" smtClean="0">
                <a:latin typeface="+mn-lt"/>
              </a:rPr>
              <a:t/>
            </a:r>
            <a:br>
              <a:rPr lang="en-US" dirty="0" smtClean="0">
                <a:latin typeface="+mn-lt"/>
              </a:rPr>
            </a:br>
            <a:r>
              <a:rPr lang="en-US" dirty="0" smtClean="0">
                <a:latin typeface="+mn-lt"/>
              </a:rPr>
              <a:t>The meeting recommended that the General Conference open an office of Women’s Ministries with a full-time director for Women’s Ministries.</a:t>
            </a:r>
          </a:p>
          <a:p>
            <a:pPr marL="795338" indent="-795338" eaLnBrk="1" hangingPunct="1">
              <a:tabLst>
                <a:tab pos="569913" algn="l"/>
              </a:tabLst>
            </a:pPr>
            <a:endParaRPr lang="en-GB" dirty="0" smtClean="0">
              <a:latin typeface="+mn-lt"/>
            </a:endParaRPr>
          </a:p>
        </p:txBody>
      </p:sp>
    </p:spTree>
    <p:extLst>
      <p:ext uri="{BB962C8B-B14F-4D97-AF65-F5344CB8AC3E}">
        <p14:creationId xmlns:p14="http://schemas.microsoft.com/office/powerpoint/2010/main" val="3368162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48F73CC-9BCD-401F-8389-2353D2C36578}" type="slidenum">
              <a:rPr lang="en-GB" smtClean="0"/>
              <a:pPr/>
              <a:t>11</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688975" indent="-688975" eaLnBrk="1" hangingPunct="1">
              <a:tabLst>
                <a:tab pos="463550" algn="l"/>
              </a:tabLst>
            </a:pPr>
            <a:r>
              <a:rPr lang="en-US" dirty="0" smtClean="0">
                <a:latin typeface="+mn-lt"/>
              </a:rPr>
              <a:t>1990  	-	A fabric wall-hanging depicting Adventist women serving Christ in every division  of the world is displayed at the General Conference Session in Indianapolis. </a:t>
            </a:r>
            <a:br>
              <a:rPr lang="en-US" dirty="0" smtClean="0">
                <a:latin typeface="+mn-lt"/>
              </a:rPr>
            </a:br>
            <a:r>
              <a:rPr lang="en-US" dirty="0" smtClean="0">
                <a:latin typeface="+mn-lt"/>
              </a:rPr>
              <a:t/>
            </a:r>
            <a:br>
              <a:rPr lang="en-US" dirty="0" smtClean="0">
                <a:latin typeface="+mn-lt"/>
              </a:rPr>
            </a:br>
            <a:r>
              <a:rPr lang="en-US" dirty="0" smtClean="0">
                <a:latin typeface="+mn-lt"/>
              </a:rPr>
              <a:t>It is now on display in the General Conference building.</a:t>
            </a:r>
          </a:p>
          <a:p>
            <a:pPr marL="688975" indent="-688975" eaLnBrk="1" hangingPunct="1">
              <a:tabLst>
                <a:tab pos="463550" algn="l"/>
              </a:tabLst>
            </a:pPr>
            <a:endParaRPr lang="en-GB" dirty="0" smtClean="0">
              <a:latin typeface="+mn-lt"/>
            </a:endParaRPr>
          </a:p>
        </p:txBody>
      </p:sp>
    </p:spTree>
    <p:extLst>
      <p:ext uri="{BB962C8B-B14F-4D97-AF65-F5344CB8AC3E}">
        <p14:creationId xmlns:p14="http://schemas.microsoft.com/office/powerpoint/2010/main" val="4207830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48F73CC-9BCD-401F-8389-2353D2C36578}" type="slidenum">
              <a:rPr lang="en-GB" smtClean="0"/>
              <a:pPr/>
              <a:t>12</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795338" indent="-795338">
              <a:tabLst>
                <a:tab pos="569913" algn="l"/>
              </a:tabLst>
            </a:pPr>
            <a:r>
              <a:rPr lang="en-US" dirty="0" smtClean="0">
                <a:latin typeface="+mn-lt"/>
              </a:rPr>
              <a:t>1990  	-	A group of 35 women representing various groups asks the church to appoint a full-time Director of Women’s Ministries at all levels. Their recommendations said the Director’s duties should include:</a:t>
            </a:r>
          </a:p>
          <a:p>
            <a:pPr marL="1139825" lvl="0" indent="-225425">
              <a:buFont typeface="Arial" pitchFamily="34" charset="0"/>
              <a:buChar char="•"/>
            </a:pPr>
            <a:r>
              <a:rPr lang="en-US" dirty="0" smtClean="0">
                <a:latin typeface="+mn-lt"/>
              </a:rPr>
              <a:t>Identifying, assessing and developing strategies to meet women’s needs</a:t>
            </a:r>
          </a:p>
          <a:p>
            <a:pPr marL="1139825" lvl="0" indent="-225425">
              <a:buFont typeface="Arial" pitchFamily="34" charset="0"/>
              <a:buChar char="•"/>
            </a:pPr>
            <a:r>
              <a:rPr lang="en-US" dirty="0" smtClean="0">
                <a:latin typeface="+mn-lt"/>
              </a:rPr>
              <a:t>Generating and disseminating accurate information concerning the role of women in the church</a:t>
            </a:r>
          </a:p>
          <a:p>
            <a:pPr marL="1139825" lvl="0" indent="-225425">
              <a:buFont typeface="Arial" pitchFamily="34" charset="0"/>
              <a:buChar char="•"/>
            </a:pPr>
            <a:r>
              <a:rPr lang="en-US" dirty="0" smtClean="0">
                <a:latin typeface="+mn-lt"/>
              </a:rPr>
              <a:t>Sponsoring retreats for the purpose of spiritual nourishment</a:t>
            </a:r>
          </a:p>
          <a:p>
            <a:pPr marL="1139825" lvl="0" indent="-225425">
              <a:buFont typeface="Arial" pitchFamily="34" charset="0"/>
              <a:buChar char="•"/>
            </a:pPr>
            <a:r>
              <a:rPr lang="en-US" dirty="0" smtClean="0">
                <a:latin typeface="+mn-lt"/>
              </a:rPr>
              <a:t>Directing activities to educate women regarding church governance and policies</a:t>
            </a:r>
          </a:p>
          <a:p>
            <a:pPr marL="795338" indent="-795338">
              <a:tabLst>
                <a:tab pos="569913" algn="l"/>
              </a:tabLst>
            </a:pPr>
            <a:r>
              <a:rPr lang="en-US" dirty="0" smtClean="0">
                <a:latin typeface="+mn-lt"/>
              </a:rPr>
              <a:t> </a:t>
            </a:r>
            <a:endParaRPr lang="en-GB" dirty="0" smtClean="0">
              <a:latin typeface="+mn-lt"/>
            </a:endParaRPr>
          </a:p>
        </p:txBody>
      </p:sp>
    </p:spTree>
    <p:extLst>
      <p:ext uri="{BB962C8B-B14F-4D97-AF65-F5344CB8AC3E}">
        <p14:creationId xmlns:p14="http://schemas.microsoft.com/office/powerpoint/2010/main" val="154317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48F73CC-9BCD-401F-8389-2353D2C36578}" type="slidenum">
              <a:rPr lang="en-GB" smtClean="0"/>
              <a:pPr/>
              <a:t>13</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688975" indent="-688975">
              <a:tabLst>
                <a:tab pos="463550" algn="l"/>
              </a:tabLst>
            </a:pPr>
            <a:r>
              <a:rPr lang="en-US" dirty="0" smtClean="0">
                <a:latin typeface="+mn-lt"/>
              </a:rPr>
              <a:t>1990  	-	Annual Council, October 4, voted to open an Office of Women’ Ministries. Rose Otis, elected the director of Women’s Ministries. </a:t>
            </a:r>
          </a:p>
          <a:p>
            <a:pPr marL="688975" indent="-688975">
              <a:tabLst>
                <a:tab pos="463550" algn="l"/>
              </a:tabLst>
            </a:pPr>
            <a:r>
              <a:rPr lang="en-US" dirty="0" smtClean="0">
                <a:latin typeface="+mn-lt"/>
              </a:rPr>
              <a:t>		(Note: The fact that it was the </a:t>
            </a:r>
            <a:r>
              <a:rPr lang="en-US" i="1" dirty="0" smtClean="0">
                <a:latin typeface="+mn-lt"/>
              </a:rPr>
              <a:t>Office</a:t>
            </a:r>
            <a:r>
              <a:rPr lang="en-US" dirty="0" smtClean="0">
                <a:latin typeface="+mn-lt"/>
              </a:rPr>
              <a:t> of Women’s Ministries meant that it was under the direction of the President; it was not a separate department of the church as yet.)</a:t>
            </a:r>
          </a:p>
          <a:p>
            <a:pPr marL="688975" indent="-688975" eaLnBrk="1" hangingPunct="1">
              <a:tabLst>
                <a:tab pos="463550" algn="l"/>
              </a:tabLst>
            </a:pPr>
            <a:endParaRPr lang="en-GB" dirty="0" smtClean="0">
              <a:latin typeface="+mn-lt"/>
            </a:endParaRPr>
          </a:p>
        </p:txBody>
      </p:sp>
    </p:spTree>
    <p:extLst>
      <p:ext uri="{BB962C8B-B14F-4D97-AF65-F5344CB8AC3E}">
        <p14:creationId xmlns:p14="http://schemas.microsoft.com/office/powerpoint/2010/main" val="19875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D5B31F-8BBA-4B87-8AD9-8C112CE0A50B}" type="slidenum">
              <a:rPr lang="en-GB" smtClean="0"/>
              <a:pPr/>
              <a:t>14</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688975" indent="-688975">
              <a:tabLst>
                <a:tab pos="463550" algn="l"/>
              </a:tabLst>
            </a:pPr>
            <a:r>
              <a:rPr lang="en-US" dirty="0" smtClean="0">
                <a:latin typeface="+mn-lt"/>
              </a:rPr>
              <a:t>1995   	-	1995 was declared the Year of the Adventist 	Woman</a:t>
            </a:r>
          </a:p>
          <a:p>
            <a:pPr marL="688975" indent="-688975">
              <a:tabLst>
                <a:tab pos="463550" algn="l"/>
              </a:tabLst>
            </a:pPr>
            <a:r>
              <a:rPr lang="en-US" dirty="0" smtClean="0">
                <a:latin typeface="+mn-lt"/>
              </a:rPr>
              <a:t> </a:t>
            </a:r>
          </a:p>
          <a:p>
            <a:pPr marL="688975" indent="-688975">
              <a:tabLst>
                <a:tab pos="463550" algn="l"/>
              </a:tabLst>
            </a:pPr>
            <a:r>
              <a:rPr lang="en-US" dirty="0" smtClean="0">
                <a:latin typeface="+mn-lt"/>
              </a:rPr>
              <a:t>	-	Women’s Ministries given full departmental status at the General Conference Session in Utrecht.</a:t>
            </a:r>
          </a:p>
          <a:p>
            <a:pPr marL="688975" indent="-688975">
              <a:tabLst>
                <a:tab pos="463550" algn="l"/>
              </a:tabLst>
            </a:pPr>
            <a:r>
              <a:rPr lang="en-US" dirty="0" smtClean="0">
                <a:latin typeface="+mn-lt"/>
              </a:rPr>
              <a:t> </a:t>
            </a:r>
          </a:p>
          <a:p>
            <a:pPr marL="688975" indent="-688975">
              <a:tabLst>
                <a:tab pos="463550" algn="l"/>
              </a:tabLst>
            </a:pPr>
            <a:r>
              <a:rPr lang="en-US" dirty="0" smtClean="0">
                <a:latin typeface="+mn-lt"/>
              </a:rPr>
              <a:t>	-	</a:t>
            </a:r>
            <a:r>
              <a:rPr lang="en-US" dirty="0" err="1" smtClean="0">
                <a:latin typeface="+mn-lt"/>
              </a:rPr>
              <a:t>Ardis</a:t>
            </a:r>
            <a:r>
              <a:rPr lang="en-US" dirty="0" smtClean="0">
                <a:latin typeface="+mn-lt"/>
              </a:rPr>
              <a:t> </a:t>
            </a:r>
            <a:r>
              <a:rPr lang="en-US" dirty="0" err="1" smtClean="0">
                <a:latin typeface="+mn-lt"/>
              </a:rPr>
              <a:t>Stenbakken</a:t>
            </a:r>
            <a:r>
              <a:rPr lang="en-US" dirty="0" smtClean="0">
                <a:latin typeface="+mn-lt"/>
              </a:rPr>
              <a:t> is elected as Associate Director.</a:t>
            </a:r>
          </a:p>
          <a:p>
            <a:pPr marL="688975" indent="-688975" eaLnBrk="1" hangingPunct="1">
              <a:tabLst>
                <a:tab pos="463550" algn="l"/>
              </a:tabLst>
            </a:pPr>
            <a:endParaRPr lang="en-GB" dirty="0" smtClean="0">
              <a:latin typeface="+mn-lt"/>
            </a:endParaRPr>
          </a:p>
        </p:txBody>
      </p:sp>
    </p:spTree>
    <p:extLst>
      <p:ext uri="{BB962C8B-B14F-4D97-AF65-F5344CB8AC3E}">
        <p14:creationId xmlns:p14="http://schemas.microsoft.com/office/powerpoint/2010/main" val="1691045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2A02735-0960-44F0-A78F-D2489C04A4CB}" type="slidenum">
              <a:rPr lang="en-GB" smtClean="0"/>
              <a:pPr/>
              <a:t>15</a:t>
            </a:fld>
            <a:endParaRPr lang="en-GB"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688975" indent="-688975">
              <a:tabLst>
                <a:tab pos="463550" algn="l"/>
              </a:tabLst>
            </a:pPr>
            <a:r>
              <a:rPr lang="en-US" dirty="0" smtClean="0">
                <a:latin typeface="+mn-lt"/>
              </a:rPr>
              <a:t>1996 	-	First Women’s Ministries World Advisory held in March. These sessions involve all the Division Women’s Ministries Directors and lays plans for Women’s Ministries for the next five years and adopts policies and initiatives such as the Abuse Prevention Day.</a:t>
            </a:r>
          </a:p>
          <a:p>
            <a:pPr marL="688975" indent="-688975">
              <a:tabLst>
                <a:tab pos="463550" algn="l"/>
              </a:tabLst>
            </a:pPr>
            <a:r>
              <a:rPr lang="en-US" dirty="0" smtClean="0">
                <a:latin typeface="+mn-lt"/>
              </a:rPr>
              <a:t> </a:t>
            </a:r>
          </a:p>
          <a:p>
            <a:pPr marL="688975" indent="-688975">
              <a:tabLst>
                <a:tab pos="463550" algn="l"/>
              </a:tabLst>
            </a:pPr>
            <a:r>
              <a:rPr lang="en-US" dirty="0" smtClean="0">
                <a:latin typeface="+mn-lt"/>
              </a:rPr>
              <a:t>	-	Dorothy Eaton Watts elected to replace Rose Otis, who resigned to become a Vice-President for the North American Division.</a:t>
            </a:r>
          </a:p>
          <a:p>
            <a:pPr marL="688975" indent="-688975" eaLnBrk="1" hangingPunct="1">
              <a:tabLst>
                <a:tab pos="463550" algn="l"/>
              </a:tabLst>
            </a:pPr>
            <a:endParaRPr lang="en-GB" dirty="0" smtClean="0">
              <a:latin typeface="+mn-lt"/>
            </a:endParaRPr>
          </a:p>
        </p:txBody>
      </p:sp>
    </p:spTree>
    <p:extLst>
      <p:ext uri="{BB962C8B-B14F-4D97-AF65-F5344CB8AC3E}">
        <p14:creationId xmlns:p14="http://schemas.microsoft.com/office/powerpoint/2010/main" val="2301065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1F9C074-1DEE-43EF-8089-BA2F6340DBF2}" type="slidenum">
              <a:rPr lang="en-GB" smtClean="0"/>
              <a:pPr/>
              <a:t>16</a:t>
            </a:fld>
            <a:endParaRPr lang="en-GB" smtClean="0"/>
          </a:p>
        </p:txBody>
      </p:sp>
      <p:sp>
        <p:nvSpPr>
          <p:cNvPr id="59395" name="Rectangle 2"/>
          <p:cNvSpPr>
            <a:spLocks noGrp="1" noRot="1" noChangeAspect="1" noChangeArrowheads="1" noTextEdit="1"/>
          </p:cNvSpPr>
          <p:nvPr>
            <p:ph type="sldImg"/>
          </p:nvPr>
        </p:nvSpPr>
        <p:spPr>
          <a:xfrm>
            <a:off x="762000" y="228600"/>
            <a:ext cx="3251200" cy="2438400"/>
          </a:xfrm>
          <a:ln/>
        </p:spPr>
      </p:sp>
      <p:sp>
        <p:nvSpPr>
          <p:cNvPr id="59396" name="Rectangle 3"/>
          <p:cNvSpPr>
            <a:spLocks noGrp="1" noChangeArrowheads="1"/>
          </p:cNvSpPr>
          <p:nvPr>
            <p:ph type="body" idx="1"/>
          </p:nvPr>
        </p:nvSpPr>
        <p:spPr>
          <a:xfrm>
            <a:off x="228600" y="3048000"/>
            <a:ext cx="6172200" cy="5410200"/>
          </a:xfrm>
          <a:noFill/>
          <a:ln/>
        </p:spPr>
        <p:txBody>
          <a:bodyPr/>
          <a:lstStyle/>
          <a:p>
            <a:pPr marL="688975" indent="-688975">
              <a:tabLst>
                <a:tab pos="463550" algn="l"/>
              </a:tabLst>
            </a:pPr>
            <a:r>
              <a:rPr lang="en-US" dirty="0" smtClean="0">
                <a:latin typeface="+mn-lt"/>
              </a:rPr>
              <a:t>1997	-	At Annual Council </a:t>
            </a:r>
            <a:r>
              <a:rPr lang="en-US" dirty="0" err="1" smtClean="0">
                <a:latin typeface="+mn-lt"/>
              </a:rPr>
              <a:t>Ardis</a:t>
            </a:r>
            <a:r>
              <a:rPr lang="en-US" dirty="0" smtClean="0">
                <a:latin typeface="+mn-lt"/>
              </a:rPr>
              <a:t> </a:t>
            </a:r>
            <a:r>
              <a:rPr lang="en-US" dirty="0" err="1" smtClean="0">
                <a:latin typeface="+mn-lt"/>
              </a:rPr>
              <a:t>Stenbakken</a:t>
            </a:r>
            <a:r>
              <a:rPr lang="en-US" dirty="0" smtClean="0">
                <a:latin typeface="+mn-lt"/>
              </a:rPr>
              <a:t> was chosen to replace Dorothy Watts who resigned when her husband became president of Southern Asia Division. </a:t>
            </a:r>
          </a:p>
          <a:p>
            <a:pPr marL="688975" indent="-688975">
              <a:tabLst>
                <a:tab pos="463550" algn="l"/>
              </a:tabLst>
            </a:pPr>
            <a:r>
              <a:rPr lang="en-US" dirty="0" smtClean="0">
                <a:latin typeface="+mn-lt"/>
              </a:rPr>
              <a:t> </a:t>
            </a:r>
          </a:p>
          <a:p>
            <a:pPr marL="688975" indent="-688975">
              <a:tabLst>
                <a:tab pos="463550" algn="l"/>
              </a:tabLst>
            </a:pPr>
            <a:r>
              <a:rPr lang="en-US" dirty="0" smtClean="0">
                <a:latin typeface="+mn-lt"/>
              </a:rPr>
              <a:t>	-	</a:t>
            </a:r>
            <a:r>
              <a:rPr lang="en-US" dirty="0" err="1" smtClean="0">
                <a:latin typeface="+mn-lt"/>
              </a:rPr>
              <a:t>Lynnetta</a:t>
            </a:r>
            <a:r>
              <a:rPr lang="en-US" dirty="0" smtClean="0">
                <a:latin typeface="+mn-lt"/>
              </a:rPr>
              <a:t> </a:t>
            </a:r>
            <a:r>
              <a:rPr lang="en-US" dirty="0" err="1" smtClean="0">
                <a:latin typeface="+mn-lt"/>
              </a:rPr>
              <a:t>Siagian</a:t>
            </a:r>
            <a:r>
              <a:rPr lang="en-US" dirty="0" smtClean="0">
                <a:latin typeface="+mn-lt"/>
              </a:rPr>
              <a:t> </a:t>
            </a:r>
            <a:r>
              <a:rPr lang="en-US" dirty="0" err="1" smtClean="0">
                <a:latin typeface="+mn-lt"/>
              </a:rPr>
              <a:t>Hamstra</a:t>
            </a:r>
            <a:r>
              <a:rPr lang="en-US" dirty="0" smtClean="0">
                <a:latin typeface="+mn-lt"/>
              </a:rPr>
              <a:t> elected as Associate Director of General Conference Department of Women’s Ministries.</a:t>
            </a:r>
          </a:p>
          <a:p>
            <a:pPr marL="688975" indent="-688975">
              <a:tabLst>
                <a:tab pos="463550" algn="l"/>
              </a:tabLst>
            </a:pPr>
            <a:r>
              <a:rPr lang="en-US" dirty="0" smtClean="0">
                <a:latin typeface="+mn-lt"/>
              </a:rPr>
              <a:t> </a:t>
            </a:r>
          </a:p>
          <a:p>
            <a:pPr marL="688975" indent="-688975" eaLnBrk="1" hangingPunct="1">
              <a:tabLst>
                <a:tab pos="463550" algn="l"/>
              </a:tabLst>
            </a:pPr>
            <a:endParaRPr lang="en-US" i="1" dirty="0" smtClean="0">
              <a:latin typeface="+mn-lt"/>
              <a:cs typeface="Times New Roman" pitchFamily="18" charset="0"/>
            </a:endParaRPr>
          </a:p>
        </p:txBody>
      </p:sp>
    </p:spTree>
    <p:extLst>
      <p:ext uri="{BB962C8B-B14F-4D97-AF65-F5344CB8AC3E}">
        <p14:creationId xmlns:p14="http://schemas.microsoft.com/office/powerpoint/2010/main" val="4201866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1F9C074-1DEE-43EF-8089-BA2F6340DBF2}" type="slidenum">
              <a:rPr lang="en-GB" smtClean="0"/>
              <a:pPr/>
              <a:t>17</a:t>
            </a:fld>
            <a:endParaRPr lang="en-GB" smtClean="0"/>
          </a:p>
        </p:txBody>
      </p:sp>
      <p:sp>
        <p:nvSpPr>
          <p:cNvPr id="59395" name="Rectangle 2"/>
          <p:cNvSpPr>
            <a:spLocks noGrp="1" noRot="1" noChangeAspect="1" noChangeArrowheads="1" noTextEdit="1"/>
          </p:cNvSpPr>
          <p:nvPr>
            <p:ph type="sldImg"/>
          </p:nvPr>
        </p:nvSpPr>
        <p:spPr>
          <a:xfrm>
            <a:off x="762000" y="533400"/>
            <a:ext cx="3657600" cy="2743200"/>
          </a:xfrm>
          <a:ln/>
        </p:spPr>
      </p:sp>
      <p:sp>
        <p:nvSpPr>
          <p:cNvPr id="59396" name="Rectangle 3"/>
          <p:cNvSpPr>
            <a:spLocks noGrp="1" noChangeArrowheads="1"/>
          </p:cNvSpPr>
          <p:nvPr>
            <p:ph type="body" idx="1"/>
          </p:nvPr>
        </p:nvSpPr>
        <p:spPr>
          <a:xfrm>
            <a:off x="609600" y="3505200"/>
            <a:ext cx="5791200" cy="3962400"/>
          </a:xfrm>
          <a:noFill/>
          <a:ln/>
        </p:spPr>
        <p:txBody>
          <a:bodyPr/>
          <a:lstStyle/>
          <a:p>
            <a:pPr marL="688975" indent="-688975">
              <a:tabLst>
                <a:tab pos="463550" algn="l"/>
              </a:tabLst>
            </a:pPr>
            <a:r>
              <a:rPr lang="en-US" dirty="0" smtClean="0">
                <a:latin typeface="+mn-lt"/>
              </a:rPr>
              <a:t>2004	 -	</a:t>
            </a:r>
            <a:r>
              <a:rPr lang="en-US" dirty="0" err="1" smtClean="0">
                <a:latin typeface="+mn-lt"/>
              </a:rPr>
              <a:t>Ardis</a:t>
            </a:r>
            <a:r>
              <a:rPr lang="en-US" dirty="0" smtClean="0">
                <a:latin typeface="+mn-lt"/>
              </a:rPr>
              <a:t> </a:t>
            </a:r>
            <a:r>
              <a:rPr lang="en-US" dirty="0" err="1" smtClean="0">
                <a:latin typeface="+mn-lt"/>
              </a:rPr>
              <a:t>Stenbakken</a:t>
            </a:r>
            <a:r>
              <a:rPr lang="en-US" dirty="0" smtClean="0">
                <a:latin typeface="+mn-lt"/>
              </a:rPr>
              <a:t> retires at the end of 2004 </a:t>
            </a:r>
          </a:p>
          <a:p>
            <a:pPr marL="688975" indent="-688975">
              <a:tabLst>
                <a:tab pos="463550" algn="l"/>
              </a:tabLst>
            </a:pPr>
            <a:r>
              <a:rPr lang="en-US" dirty="0" smtClean="0">
                <a:latin typeface="+mn-lt"/>
              </a:rPr>
              <a:t> </a:t>
            </a:r>
          </a:p>
          <a:p>
            <a:pPr marL="688975" indent="-688975">
              <a:tabLst>
                <a:tab pos="463550" algn="l"/>
              </a:tabLst>
            </a:pPr>
            <a:r>
              <a:rPr lang="en-US" dirty="0" smtClean="0">
                <a:latin typeface="+mn-lt"/>
              </a:rPr>
              <a:t>	-	Heather-Dawn Small is elected Director of Women’s Ministries.</a:t>
            </a:r>
          </a:p>
          <a:p>
            <a:pPr marL="688975" indent="-688975">
              <a:tabLst>
                <a:tab pos="463550" algn="l"/>
              </a:tabLst>
            </a:pPr>
            <a:r>
              <a:rPr lang="en-US" dirty="0" smtClean="0">
                <a:latin typeface="+mn-lt"/>
              </a:rPr>
              <a:t> </a:t>
            </a:r>
          </a:p>
          <a:p>
            <a:pPr marL="688975" indent="-688975">
              <a:tabLst>
                <a:tab pos="463550" algn="l"/>
              </a:tabLst>
            </a:pPr>
            <a:r>
              <a:rPr lang="en-US" dirty="0" smtClean="0">
                <a:latin typeface="+mn-lt"/>
              </a:rPr>
              <a:t>2005	-	Raquel </a:t>
            </a:r>
            <a:r>
              <a:rPr lang="en-US" dirty="0" err="1" smtClean="0">
                <a:latin typeface="+mn-lt"/>
              </a:rPr>
              <a:t>Queiroz</a:t>
            </a:r>
            <a:r>
              <a:rPr lang="en-US" dirty="0" smtClean="0">
                <a:latin typeface="+mn-lt"/>
              </a:rPr>
              <a:t> </a:t>
            </a:r>
            <a:r>
              <a:rPr lang="en-US" dirty="0" err="1" smtClean="0">
                <a:latin typeface="+mn-lt"/>
              </a:rPr>
              <a:t>da</a:t>
            </a:r>
            <a:r>
              <a:rPr lang="en-US" dirty="0" smtClean="0">
                <a:latin typeface="+mn-lt"/>
              </a:rPr>
              <a:t> Costa Arrais elected as Associate Director</a:t>
            </a:r>
          </a:p>
          <a:p>
            <a:pPr marL="688975" indent="-688975" eaLnBrk="1" hangingPunct="1">
              <a:tabLst>
                <a:tab pos="463550" algn="l"/>
              </a:tabLst>
            </a:pPr>
            <a:endParaRPr lang="en-US" i="1" dirty="0" smtClean="0">
              <a:latin typeface="+mn-lt"/>
              <a:cs typeface="Times New Roman" pitchFamily="18" charset="0"/>
            </a:endParaRPr>
          </a:p>
        </p:txBody>
      </p:sp>
    </p:spTree>
    <p:extLst>
      <p:ext uri="{BB962C8B-B14F-4D97-AF65-F5344CB8AC3E}">
        <p14:creationId xmlns:p14="http://schemas.microsoft.com/office/powerpoint/2010/main" val="120317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390DB16-6FF3-4F1C-B2DD-C8886F34EB92}" type="slidenum">
              <a:rPr lang="en-GB" smtClean="0"/>
              <a:pPr/>
              <a:t>18</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191000"/>
            <a:ext cx="5029200" cy="4114800"/>
          </a:xfrm>
          <a:noFill/>
          <a:ln/>
        </p:spPr>
        <p:txBody>
          <a:bodyPr/>
          <a:lstStyle/>
          <a:p>
            <a:r>
              <a:rPr lang="en-US" b="1" dirty="0" smtClean="0">
                <a:latin typeface="+mn-lt"/>
              </a:rPr>
              <a:t>Conclusion</a:t>
            </a:r>
            <a:endParaRPr lang="en-US" dirty="0" smtClean="0">
              <a:latin typeface="+mn-lt"/>
            </a:endParaRPr>
          </a:p>
          <a:p>
            <a:r>
              <a:rPr lang="en-US" dirty="0" smtClean="0">
                <a:latin typeface="+mn-lt"/>
              </a:rPr>
              <a:t> </a:t>
            </a:r>
            <a:endParaRPr lang="en-US" b="1" dirty="0" smtClean="0">
              <a:latin typeface="+mn-lt"/>
            </a:endParaRPr>
          </a:p>
          <a:p>
            <a:r>
              <a:rPr lang="en-US" dirty="0" smtClean="0">
                <a:latin typeface="+mn-lt"/>
              </a:rPr>
              <a:t>Women’s Ministries has been a blessing to individual women and to the local church and community right from the first. And with your support, it will continue to be. The programs, Bible studies, and other spiritual activities will nurture your soul. The leadership training can empower and help you be prepared to fully partake in the mission of the church. As you and other women work together to meet the needs of your church and community, and mentoring other women, you too will be fulfilling the outreach mission of the church. Further, you will be fulfilling the task presented in Titus 2:3-5 by finding and helping to meet the needs of your church and community. </a:t>
            </a:r>
            <a:endParaRPr lang="en-US" b="1" dirty="0" smtClean="0">
              <a:latin typeface="+mn-lt"/>
            </a:endParaRPr>
          </a:p>
          <a:p>
            <a:r>
              <a:rPr lang="en-US" dirty="0" smtClean="0">
                <a:latin typeface="+mn-lt"/>
              </a:rPr>
              <a:t> </a:t>
            </a:r>
          </a:p>
          <a:p>
            <a:pPr marL="225425" indent="238125"/>
            <a:r>
              <a:rPr lang="en-US" i="1" dirty="0" smtClean="0">
                <a:latin typeface="+mn-lt"/>
              </a:rPr>
              <a:t>Likewise, teach the older women to be reverent in the way they live, not to be slanderers or addicted to much wine, but to teach what is good. Then they can urge the younger women to love their husbands and children, to be self-controlled</a:t>
            </a:r>
            <a:r>
              <a:rPr lang="en-US" i="1" baseline="30000" dirty="0" smtClean="0">
                <a:latin typeface="+mn-lt"/>
              </a:rPr>
              <a:t> </a:t>
            </a:r>
            <a:r>
              <a:rPr lang="en-US" i="1" dirty="0" smtClean="0">
                <a:latin typeface="+mn-lt"/>
              </a:rPr>
              <a:t>and pure, to be busy at home,</a:t>
            </a:r>
            <a:r>
              <a:rPr lang="en-US" i="1" baseline="30000" dirty="0" smtClean="0">
                <a:latin typeface="+mn-lt"/>
              </a:rPr>
              <a:t> </a:t>
            </a:r>
            <a:r>
              <a:rPr lang="en-US" i="1" dirty="0" smtClean="0">
                <a:latin typeface="+mn-lt"/>
              </a:rPr>
              <a:t>to be kind, and to be subject to their husbands, so that no one will malign the word of God.</a:t>
            </a:r>
            <a:endParaRPr lang="en-US" b="1" dirty="0" smtClean="0">
              <a:latin typeface="+mn-lt"/>
            </a:endParaRPr>
          </a:p>
          <a:p>
            <a:pPr eaLnBrk="1" hangingPunct="1"/>
            <a:endParaRPr lang="en-US" dirty="0" smtClean="0">
              <a:latin typeface="+mn-lt"/>
            </a:endParaRPr>
          </a:p>
        </p:txBody>
      </p:sp>
    </p:spTree>
    <p:extLst>
      <p:ext uri="{BB962C8B-B14F-4D97-AF65-F5344CB8AC3E}">
        <p14:creationId xmlns:p14="http://schemas.microsoft.com/office/powerpoint/2010/main" val="1332820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390DB16-6FF3-4F1C-B2DD-C8886F34EB92}" type="slidenum">
              <a:rPr lang="en-GB" smtClean="0"/>
              <a:pPr/>
              <a:t>19</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smtClean="0">
                <a:latin typeface="+mn-lt"/>
              </a:rPr>
              <a:t>The first section of the mission statement is under </a:t>
            </a:r>
            <a:r>
              <a:rPr lang="en-US" b="1" dirty="0" smtClean="0">
                <a:latin typeface="+mn-lt"/>
              </a:rPr>
              <a:t>Nurture</a:t>
            </a:r>
            <a:r>
              <a:rPr lang="en-US" dirty="0" smtClean="0">
                <a:latin typeface="+mn-lt"/>
              </a:rPr>
              <a:t>:</a:t>
            </a:r>
          </a:p>
          <a:p>
            <a:pPr marL="463550" lvl="0" indent="-238125">
              <a:buFont typeface="Arial" pitchFamily="34" charset="0"/>
              <a:buChar char="•"/>
            </a:pPr>
            <a:r>
              <a:rPr lang="en-US" i="1" dirty="0" smtClean="0">
                <a:latin typeface="+mn-lt"/>
              </a:rPr>
              <a:t>elevate women as persons of inestimable worth because they have been created and redeemed</a:t>
            </a:r>
            <a:endParaRPr lang="en-US" dirty="0" smtClean="0">
              <a:latin typeface="+mn-lt"/>
            </a:endParaRPr>
          </a:p>
          <a:p>
            <a:pPr marL="463550" lvl="0" indent="-238125">
              <a:buFont typeface="Arial" pitchFamily="34" charset="0"/>
              <a:buChar char="•"/>
            </a:pPr>
            <a:r>
              <a:rPr lang="en-US" i="1" dirty="0" smtClean="0">
                <a:latin typeface="+mn-lt"/>
              </a:rPr>
              <a:t>enable women to deepen their faith and experience spiritual growth and renewal</a:t>
            </a:r>
            <a:endParaRPr lang="en-US" dirty="0" smtClean="0">
              <a:latin typeface="+mn-lt"/>
            </a:endParaRPr>
          </a:p>
        </p:txBody>
      </p:sp>
    </p:spTree>
    <p:extLst>
      <p:ext uri="{BB962C8B-B14F-4D97-AF65-F5344CB8AC3E}">
        <p14:creationId xmlns:p14="http://schemas.microsoft.com/office/powerpoint/2010/main" val="243820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FF2926B-1735-4A9C-9C47-C7CD21354318}" type="slidenum">
              <a:rPr lang="en-GB" smtClean="0"/>
              <a:pPr/>
              <a:t>2</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b="1" dirty="0" smtClean="0">
                <a:latin typeface="+mn-lt"/>
              </a:rPr>
              <a:t>B. Women’s Ministries Time Line</a:t>
            </a:r>
            <a:endParaRPr lang="en-US" dirty="0" smtClean="0">
              <a:latin typeface="+mn-lt"/>
            </a:endParaRPr>
          </a:p>
          <a:p>
            <a:r>
              <a:rPr lang="en-US" dirty="0" smtClean="0">
                <a:latin typeface="+mn-lt"/>
              </a:rPr>
              <a:t> </a:t>
            </a:r>
            <a:br>
              <a:rPr lang="en-US" dirty="0" smtClean="0">
                <a:latin typeface="+mn-lt"/>
              </a:rPr>
            </a:br>
            <a:r>
              <a:rPr lang="en-US" i="1" dirty="0" smtClean="0">
                <a:latin typeface="+mn-lt"/>
              </a:rPr>
              <a:t>Note to the Presenter: Give everyone the Time Line Handout </a:t>
            </a:r>
            <a:r>
              <a:rPr lang="en-US" dirty="0" smtClean="0">
                <a:latin typeface="+mn-lt"/>
              </a:rPr>
              <a:t>(found in Appendix 4)</a:t>
            </a:r>
            <a:r>
              <a:rPr lang="en-US" i="1" dirty="0" smtClean="0">
                <a:latin typeface="+mn-lt"/>
              </a:rPr>
              <a:t>. Below is a list of important dates to go over with the class. </a:t>
            </a:r>
            <a:endParaRPr lang="en-US" dirty="0" smtClean="0">
              <a:latin typeface="+mn-lt"/>
            </a:endParaRPr>
          </a:p>
          <a:p>
            <a:r>
              <a:rPr lang="en-US" i="1" dirty="0" smtClean="0">
                <a:latin typeface="+mn-lt"/>
              </a:rPr>
              <a:t> </a:t>
            </a:r>
            <a:endParaRPr lang="en-US" dirty="0" smtClean="0">
              <a:latin typeface="+mn-lt"/>
            </a:endParaRPr>
          </a:p>
          <a:p>
            <a:r>
              <a:rPr lang="en-US" dirty="0" smtClean="0">
                <a:latin typeface="+mn-lt"/>
              </a:rPr>
              <a:t>1844  -  In December Ellen Harmon receives her first vision.</a:t>
            </a:r>
          </a:p>
          <a:p>
            <a:pPr eaLnBrk="1" hangingPunct="1"/>
            <a:endParaRPr lang="en-GB" dirty="0" smtClean="0">
              <a:latin typeface="+mn-lt"/>
            </a:endParaRPr>
          </a:p>
        </p:txBody>
      </p:sp>
    </p:spTree>
    <p:extLst>
      <p:ext uri="{BB962C8B-B14F-4D97-AF65-F5344CB8AC3E}">
        <p14:creationId xmlns:p14="http://schemas.microsoft.com/office/powerpoint/2010/main" val="2650391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390DB16-6FF3-4F1C-B2DD-C8886F34EB92}" type="slidenum">
              <a:rPr lang="en-GB" smtClean="0"/>
              <a:pPr/>
              <a:t>20</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463550" lvl="0" indent="-238125">
              <a:buFont typeface="Arial" pitchFamily="34" charset="0"/>
              <a:buChar char="•"/>
            </a:pPr>
            <a:r>
              <a:rPr lang="en-US" i="1" dirty="0" smtClean="0">
                <a:latin typeface="+mn-lt"/>
              </a:rPr>
              <a:t>build networks among women in the world church to encourage bonds of friendship and mutual support and the creative exchange of ideas and information</a:t>
            </a:r>
            <a:endParaRPr lang="en-US" dirty="0" smtClean="0">
              <a:latin typeface="+mn-lt"/>
            </a:endParaRPr>
          </a:p>
          <a:p>
            <a:pPr marL="463550" lvl="0" indent="-238125">
              <a:buFont typeface="Arial" pitchFamily="34" charset="0"/>
              <a:buChar char="•"/>
            </a:pPr>
            <a:r>
              <a:rPr lang="en-US" i="1" dirty="0" smtClean="0">
                <a:latin typeface="+mn-lt"/>
              </a:rPr>
              <a:t>mentor young Adventist women, encouraging their involvement, and creating paths for them as they reach for their potential in Christ.</a:t>
            </a:r>
            <a:endParaRPr lang="en-US" dirty="0" smtClean="0">
              <a:latin typeface="+mn-lt"/>
            </a:endParaRPr>
          </a:p>
          <a:p>
            <a:pPr eaLnBrk="1" hangingPunct="1"/>
            <a:endParaRPr lang="en-US" dirty="0" smtClean="0">
              <a:latin typeface="+mn-lt"/>
            </a:endParaRPr>
          </a:p>
        </p:txBody>
      </p:sp>
    </p:spTree>
    <p:extLst>
      <p:ext uri="{BB962C8B-B14F-4D97-AF65-F5344CB8AC3E}">
        <p14:creationId xmlns:p14="http://schemas.microsoft.com/office/powerpoint/2010/main" val="428142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390DB16-6FF3-4F1C-B2DD-C8886F34EB92}" type="slidenum">
              <a:rPr lang="en-GB" smtClean="0"/>
              <a:pPr/>
              <a:t>21</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smtClean="0">
                <a:latin typeface="+mn-lt"/>
              </a:rPr>
              <a:t>The next section is grouped under the </a:t>
            </a:r>
            <a:r>
              <a:rPr lang="en-US" b="1" dirty="0" smtClean="0">
                <a:latin typeface="+mn-lt"/>
              </a:rPr>
              <a:t>Empower</a:t>
            </a:r>
            <a:r>
              <a:rPr lang="en-US" dirty="0" smtClean="0">
                <a:latin typeface="+mn-lt"/>
              </a:rPr>
              <a:t> heading:</a:t>
            </a:r>
          </a:p>
          <a:p>
            <a:pPr marL="628650" lvl="0" indent="-284163">
              <a:buFont typeface="Arial" pitchFamily="34" charset="0"/>
              <a:buChar char="•"/>
            </a:pPr>
            <a:r>
              <a:rPr lang="en-US" i="1" dirty="0" smtClean="0">
                <a:latin typeface="+mn-lt"/>
              </a:rPr>
              <a:t>seek expanding avenues of dynamic Christ service for women</a:t>
            </a:r>
            <a:endParaRPr lang="en-US" dirty="0" smtClean="0">
              <a:latin typeface="+mn-lt"/>
            </a:endParaRPr>
          </a:p>
          <a:p>
            <a:pPr marL="628650" lvl="0" indent="-284163">
              <a:buFont typeface="Arial" pitchFamily="34" charset="0"/>
              <a:buChar char="•"/>
            </a:pPr>
            <a:r>
              <a:rPr lang="en-US" i="1" dirty="0" smtClean="0">
                <a:latin typeface="+mn-lt"/>
              </a:rPr>
              <a:t>challenge each Adventist woman with her potential to complement the gifts given to other women and men as they work side by side to further the global mission of the Seventh-day Adventist Church</a:t>
            </a:r>
            <a:endParaRPr lang="en-US" dirty="0" smtClean="0">
              <a:latin typeface="+mn-lt"/>
            </a:endParaRPr>
          </a:p>
          <a:p>
            <a:pPr marL="628650" lvl="0" indent="-284163">
              <a:buFont typeface="Arial" pitchFamily="34" charset="0"/>
              <a:buChar char="•"/>
            </a:pPr>
            <a:r>
              <a:rPr lang="en-US" i="1" dirty="0" smtClean="0">
                <a:latin typeface="+mn-lt"/>
              </a:rPr>
              <a:t>bring women’s unique perspectives to the issues facing the world church</a:t>
            </a:r>
            <a:endParaRPr lang="en-US" dirty="0" smtClean="0">
              <a:latin typeface="+mn-lt"/>
            </a:endParaRPr>
          </a:p>
          <a:p>
            <a:pPr eaLnBrk="1" hangingPunct="1">
              <a:buFont typeface="Arial" pitchFamily="34" charset="0"/>
              <a:buChar char="•"/>
            </a:pPr>
            <a:endParaRPr lang="en-US" dirty="0" smtClean="0">
              <a:latin typeface="+mn-lt"/>
            </a:endParaRPr>
          </a:p>
        </p:txBody>
      </p:sp>
    </p:spTree>
    <p:extLst>
      <p:ext uri="{BB962C8B-B14F-4D97-AF65-F5344CB8AC3E}">
        <p14:creationId xmlns:p14="http://schemas.microsoft.com/office/powerpoint/2010/main" val="2630546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390DB16-6FF3-4F1C-B2DD-C8886F34EB92}" type="slidenum">
              <a:rPr lang="en-GB" smtClean="0"/>
              <a:pPr/>
              <a:t>22</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marL="463550" lvl="0" indent="-238125" eaLnBrk="1" hangingPunct="1">
              <a:buFont typeface="Arial" pitchFamily="34" charset="0"/>
              <a:buChar char="•"/>
            </a:pPr>
            <a:r>
              <a:rPr lang="en-US" i="1" dirty="0" smtClean="0">
                <a:latin typeface="+mn-lt"/>
              </a:rPr>
              <a:t>challenge each Adventist woman with her potential to complement the gifts given to other women and men as they work side by side to further the global mission of the Seventh-day Adventist Church</a:t>
            </a:r>
            <a:endParaRPr lang="en-US" dirty="0" smtClean="0">
              <a:latin typeface="+mn-lt"/>
            </a:endParaRPr>
          </a:p>
          <a:p>
            <a:pPr marL="463550" indent="-238125" eaLnBrk="1" hangingPunct="1">
              <a:buFont typeface="Arial" pitchFamily="34" charset="0"/>
              <a:buChar char="•"/>
            </a:pPr>
            <a:endParaRPr lang="en-US" dirty="0" smtClean="0">
              <a:latin typeface="+mn-lt"/>
            </a:endParaRPr>
          </a:p>
        </p:txBody>
      </p:sp>
    </p:spTree>
    <p:extLst>
      <p:ext uri="{BB962C8B-B14F-4D97-AF65-F5344CB8AC3E}">
        <p14:creationId xmlns:p14="http://schemas.microsoft.com/office/powerpoint/2010/main" val="3976787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390DB16-6FF3-4F1C-B2DD-C8886F34EB92}" type="slidenum">
              <a:rPr lang="en-GB" smtClean="0"/>
              <a:pPr/>
              <a:t>23</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smtClean="0">
                <a:latin typeface="+mn-lt"/>
              </a:rPr>
              <a:t>The last section of the Mission Statement concerns </a:t>
            </a:r>
            <a:r>
              <a:rPr lang="en-US" b="1" dirty="0" smtClean="0">
                <a:latin typeface="+mn-lt"/>
              </a:rPr>
              <a:t>Outreach:</a:t>
            </a:r>
            <a:endParaRPr lang="en-US" dirty="0" smtClean="0">
              <a:latin typeface="+mn-lt"/>
            </a:endParaRPr>
          </a:p>
          <a:p>
            <a:pPr marL="463550" lvl="0" indent="-238125">
              <a:buFont typeface="Arial" pitchFamily="34" charset="0"/>
              <a:buChar char="•"/>
            </a:pPr>
            <a:r>
              <a:rPr lang="en-US" i="1" dirty="0" smtClean="0">
                <a:latin typeface="+mn-lt"/>
              </a:rPr>
              <a:t>seek expanding avenues of dynamic Christian service for women that out of the fullness we as women have personally found in Jesus Christ, we may be empowered to share the good news within our families, among our fellow believers, and in ever expanding circles in the unsaved world.</a:t>
            </a:r>
            <a:endParaRPr lang="en-US" dirty="0" smtClean="0">
              <a:latin typeface="+mn-lt"/>
            </a:endParaRPr>
          </a:p>
          <a:p>
            <a:pPr eaLnBrk="1" hangingPunct="1"/>
            <a:endParaRPr lang="en-US" dirty="0" smtClean="0">
              <a:latin typeface="+mn-lt"/>
            </a:endParaRPr>
          </a:p>
        </p:txBody>
      </p:sp>
    </p:spTree>
    <p:extLst>
      <p:ext uri="{BB962C8B-B14F-4D97-AF65-F5344CB8AC3E}">
        <p14:creationId xmlns:p14="http://schemas.microsoft.com/office/powerpoint/2010/main" val="1279824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390DB16-6FF3-4F1C-B2DD-C8886F34EB92}" type="slidenum">
              <a:rPr lang="en-GB" smtClean="0"/>
              <a:pPr/>
              <a:t>24</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smtClean="0">
                <a:latin typeface="+mn-lt"/>
              </a:rPr>
              <a:t>One of the strengths of Women’s Ministries from the start has been that it is a ministry that seeks to ascertain and meet needs. Thus, Women’s Ministries does not always look the same from place to place, but these ministries should all reflect back on the Mission Statement.</a:t>
            </a:r>
          </a:p>
          <a:p>
            <a:r>
              <a:rPr lang="en-US" dirty="0" smtClean="0">
                <a:latin typeface="+mn-lt"/>
              </a:rPr>
              <a:t> </a:t>
            </a:r>
          </a:p>
          <a:p>
            <a:r>
              <a:rPr lang="en-US" dirty="0" smtClean="0">
                <a:latin typeface="+mn-lt"/>
              </a:rPr>
              <a:t>It is important that all Women’s Ministries leaders and committees look at this mission statement carefully to see that all sections of the Mission Statement are studied and plans developed to cover as many of these areas as possible according to the needs of the particular area. As you can see from the Mission Statement, Women’s Ministries is much for than retreats and entertainment programs. </a:t>
            </a:r>
          </a:p>
          <a:p>
            <a:pPr eaLnBrk="1" hangingPunct="1"/>
            <a:endParaRPr lang="en-US" dirty="0" smtClean="0">
              <a:latin typeface="+mn-lt"/>
            </a:endParaRPr>
          </a:p>
        </p:txBody>
      </p:sp>
    </p:spTree>
    <p:extLst>
      <p:ext uri="{BB962C8B-B14F-4D97-AF65-F5344CB8AC3E}">
        <p14:creationId xmlns:p14="http://schemas.microsoft.com/office/powerpoint/2010/main" val="1355655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390DB16-6FF3-4F1C-B2DD-C8886F34EB92}" type="slidenum">
              <a:rPr lang="en-GB" smtClean="0"/>
              <a:pPr/>
              <a:t>25</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b="1" dirty="0" smtClean="0">
                <a:latin typeface="+mn-lt"/>
              </a:rPr>
              <a:t>Overview of Women’s Ministries Programs and Resources</a:t>
            </a:r>
            <a:endParaRPr lang="en-US" dirty="0" smtClean="0">
              <a:latin typeface="+mn-lt"/>
            </a:endParaRPr>
          </a:p>
          <a:p>
            <a:r>
              <a:rPr lang="en-US" dirty="0" smtClean="0">
                <a:latin typeface="+mn-lt"/>
              </a:rPr>
              <a:t>Based on the Mission Statement, the General Conference Women’s Ministries has developed a number of programs and resources. They are constantly developing seminars, brochures, and other resources for use at all levels. Many of the seminars, sermons, and other materials can be down-loaded from the GC Women’s </a:t>
            </a:r>
            <a:r>
              <a:rPr lang="en-US" dirty="0" err="1" smtClean="0">
                <a:latin typeface="+mn-lt"/>
              </a:rPr>
              <a:t>MInistries</a:t>
            </a:r>
            <a:r>
              <a:rPr lang="en-US" dirty="0" smtClean="0">
                <a:latin typeface="+mn-lt"/>
              </a:rPr>
              <a:t> web site:</a:t>
            </a:r>
            <a:r>
              <a:rPr lang="en-US" b="1" dirty="0" smtClean="0">
                <a:latin typeface="+mn-lt"/>
              </a:rPr>
              <a:t> </a:t>
            </a:r>
            <a:r>
              <a:rPr lang="en-US" dirty="0" smtClean="0">
                <a:latin typeface="+mn-lt"/>
              </a:rPr>
              <a:t>http://adventistwomensministries.org/. </a:t>
            </a:r>
          </a:p>
          <a:p>
            <a:endParaRPr lang="en-US" dirty="0">
              <a:latin typeface="+mn-lt"/>
            </a:endParaRPr>
          </a:p>
          <a:p>
            <a:r>
              <a:rPr lang="en-US" dirty="0" smtClean="0">
                <a:latin typeface="+mn-lt"/>
              </a:rPr>
              <a:t>Others can be obtained from the Adventist Book Center or </a:t>
            </a:r>
            <a:r>
              <a:rPr lang="en-US" dirty="0" err="1" smtClean="0">
                <a:latin typeface="+mn-lt"/>
              </a:rPr>
              <a:t>AdventSource</a:t>
            </a:r>
            <a:r>
              <a:rPr lang="en-US" dirty="0" smtClean="0">
                <a:latin typeface="+mn-lt"/>
              </a:rPr>
              <a:t>, and even directly from the Review and Herald Publishing Association. It is important to check with your local Division to see which they can make available; Many Divisions have also generated resources which will be important to your territory. Here is an overview of some of the things available. </a:t>
            </a:r>
          </a:p>
          <a:p>
            <a:pPr eaLnBrk="1" hangingPunct="1"/>
            <a:endParaRPr lang="en-US" dirty="0" smtClean="0">
              <a:latin typeface="+mn-lt"/>
            </a:endParaRPr>
          </a:p>
        </p:txBody>
      </p:sp>
    </p:spTree>
    <p:extLst>
      <p:ext uri="{BB962C8B-B14F-4D97-AF65-F5344CB8AC3E}">
        <p14:creationId xmlns:p14="http://schemas.microsoft.com/office/powerpoint/2010/main" val="1842702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390DB16-6FF3-4F1C-B2DD-C8886F34EB92}" type="slidenum">
              <a:rPr lang="en-GB" smtClean="0"/>
              <a:pPr/>
              <a:t>26</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191000"/>
            <a:ext cx="5029200" cy="4267200"/>
          </a:xfrm>
          <a:noFill/>
          <a:ln/>
        </p:spPr>
        <p:txBody>
          <a:bodyPr/>
          <a:lstStyle/>
          <a:p>
            <a:r>
              <a:rPr lang="en-US" dirty="0" smtClean="0">
                <a:latin typeface="+mn-lt"/>
              </a:rPr>
              <a:t>Paul wrote to the culture of his day; If he were writing today,</a:t>
            </a:r>
            <a:r>
              <a:rPr lang="en-US" b="1" dirty="0" smtClean="0">
                <a:latin typeface="+mn-lt"/>
              </a:rPr>
              <a:t> </a:t>
            </a:r>
            <a:r>
              <a:rPr lang="en-US" dirty="0" smtClean="0">
                <a:latin typeface="+mn-lt"/>
              </a:rPr>
              <a:t>he would undoubtedly urge women to be involved in their community, making a difference. He would encourage mothers to be the best mothers they can be, and professional women to reflect Christ in the marketplace, and all women to forward the mission of the church, working with other women and men locally and globally according to the God-given gifts she possesses. </a:t>
            </a:r>
            <a:endParaRPr lang="en-US" b="1" dirty="0" smtClean="0">
              <a:latin typeface="+mn-lt"/>
            </a:endParaRPr>
          </a:p>
          <a:p>
            <a:r>
              <a:rPr lang="en-US" dirty="0" smtClean="0">
                <a:latin typeface="+mn-lt"/>
              </a:rPr>
              <a:t> </a:t>
            </a:r>
          </a:p>
          <a:p>
            <a:pPr algn="ctr"/>
            <a:r>
              <a:rPr lang="en-US" i="1" dirty="0" smtClean="0">
                <a:latin typeface="+mn-lt"/>
              </a:rPr>
              <a:t> “Many women do noble things,</a:t>
            </a:r>
            <a:br>
              <a:rPr lang="en-US" i="1" dirty="0" smtClean="0">
                <a:latin typeface="+mn-lt"/>
              </a:rPr>
            </a:br>
            <a:r>
              <a:rPr lang="en-US" i="1" dirty="0" smtClean="0">
                <a:latin typeface="+mn-lt"/>
              </a:rPr>
              <a:t>    but you surpass them all.”</a:t>
            </a:r>
            <a:br>
              <a:rPr lang="en-US" i="1" dirty="0" smtClean="0">
                <a:latin typeface="+mn-lt"/>
              </a:rPr>
            </a:br>
            <a:r>
              <a:rPr lang="en-US" i="1" dirty="0" smtClean="0">
                <a:latin typeface="+mn-lt"/>
              </a:rPr>
              <a:t>Charm is deceptive, and beauty is fleeting;</a:t>
            </a:r>
            <a:br>
              <a:rPr lang="en-US" i="1" dirty="0" smtClean="0">
                <a:latin typeface="+mn-lt"/>
              </a:rPr>
            </a:br>
            <a:r>
              <a:rPr lang="en-US" i="1" dirty="0" smtClean="0">
                <a:latin typeface="+mn-lt"/>
              </a:rPr>
              <a:t>    but a woman who fears the Lord is to be praised.</a:t>
            </a:r>
            <a:br>
              <a:rPr lang="en-US" i="1" dirty="0" smtClean="0">
                <a:latin typeface="+mn-lt"/>
              </a:rPr>
            </a:br>
            <a:r>
              <a:rPr lang="en-US" i="1" baseline="30000" dirty="0" smtClean="0">
                <a:latin typeface="+mn-lt"/>
              </a:rPr>
              <a:t> </a:t>
            </a:r>
            <a:r>
              <a:rPr lang="en-US" i="1" dirty="0" smtClean="0">
                <a:latin typeface="+mn-lt"/>
              </a:rPr>
              <a:t>Honor her for all that her hands have done,</a:t>
            </a:r>
            <a:br>
              <a:rPr lang="en-US" i="1" dirty="0" smtClean="0">
                <a:latin typeface="+mn-lt"/>
              </a:rPr>
            </a:br>
            <a:r>
              <a:rPr lang="en-US" i="1" dirty="0" smtClean="0">
                <a:latin typeface="+mn-lt"/>
              </a:rPr>
              <a:t>    and let her works bring her praise at the city gate.</a:t>
            </a:r>
            <a:endParaRPr lang="en-US" dirty="0" smtClean="0">
              <a:latin typeface="+mn-lt"/>
            </a:endParaRPr>
          </a:p>
          <a:p>
            <a:pPr algn="ctr"/>
            <a:r>
              <a:rPr lang="en-US" dirty="0" smtClean="0">
                <a:latin typeface="+mn-lt"/>
              </a:rPr>
              <a:t>Proverbs 31:29-31</a:t>
            </a:r>
          </a:p>
          <a:p>
            <a:pPr eaLnBrk="1" hangingPunct="1"/>
            <a:endParaRPr lang="en-US" dirty="0" smtClean="0">
              <a:latin typeface="+mn-lt"/>
            </a:endParaRPr>
          </a:p>
        </p:txBody>
      </p:sp>
    </p:spTree>
    <p:extLst>
      <p:ext uri="{BB962C8B-B14F-4D97-AF65-F5344CB8AC3E}">
        <p14:creationId xmlns:p14="http://schemas.microsoft.com/office/powerpoint/2010/main" val="55616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F6E0B53-9CDD-41A7-9CB0-BBAA021BB10C}" type="slidenum">
              <a:rPr lang="en-GB" smtClean="0"/>
              <a:pPr/>
              <a:t>3</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795338" indent="-795338"/>
            <a:r>
              <a:rPr lang="en-US" dirty="0" smtClean="0">
                <a:latin typeface="+mn-lt"/>
              </a:rPr>
              <a:t>1874  -  First </a:t>
            </a:r>
            <a:r>
              <a:rPr lang="en-US" dirty="0" err="1" smtClean="0">
                <a:latin typeface="+mn-lt"/>
              </a:rPr>
              <a:t>Dorcas</a:t>
            </a:r>
            <a:r>
              <a:rPr lang="en-US" dirty="0" smtClean="0">
                <a:latin typeface="+mn-lt"/>
              </a:rPr>
              <a:t> Society formed in Battle Creek, Michigan, by Mrs. Henry Gardner in October.</a:t>
            </a:r>
          </a:p>
          <a:p>
            <a:pPr marL="688975" indent="-688975">
              <a:tabLst>
                <a:tab pos="511175" algn="l"/>
              </a:tabLst>
            </a:pPr>
            <a:r>
              <a:rPr lang="en-US" dirty="0" smtClean="0">
                <a:latin typeface="+mn-lt"/>
              </a:rPr>
              <a:t> 	-  	Mrs. S. M. I. Henry becomes a national evangelist for the Women’s Christian Temperance Union.</a:t>
            </a:r>
          </a:p>
          <a:p>
            <a:pPr marL="795338" indent="-795338"/>
            <a:r>
              <a:rPr lang="en-US" dirty="0" smtClean="0">
                <a:latin typeface="+mn-lt"/>
              </a:rPr>
              <a:t> </a:t>
            </a:r>
          </a:p>
          <a:p>
            <a:pPr marL="688975" indent="-688975">
              <a:tabLst>
                <a:tab pos="511175" algn="l"/>
              </a:tabLst>
            </a:pPr>
            <a:r>
              <a:rPr lang="en-US" dirty="0" smtClean="0">
                <a:latin typeface="+mn-lt"/>
              </a:rPr>
              <a:t>1896	- 	Mrs. S. M. I. Henry joins the Seventh-day Adventist Church after attending Battle Creek Sanitarium for treatment.</a:t>
            </a:r>
          </a:p>
          <a:p>
            <a:pPr eaLnBrk="1" hangingPunct="1"/>
            <a:endParaRPr lang="en-GB" dirty="0" smtClean="0">
              <a:latin typeface="+mn-lt"/>
            </a:endParaRPr>
          </a:p>
        </p:txBody>
      </p:sp>
    </p:spTree>
    <p:extLst>
      <p:ext uri="{BB962C8B-B14F-4D97-AF65-F5344CB8AC3E}">
        <p14:creationId xmlns:p14="http://schemas.microsoft.com/office/powerpoint/2010/main" val="14888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F283999-3CC5-44AE-AAF7-39CF551E61B5}" type="slidenum">
              <a:rPr lang="en-GB" smtClean="0"/>
              <a:pPr/>
              <a:t>4</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marL="795338" indent="-795338">
              <a:tabLst>
                <a:tab pos="569913" algn="l"/>
              </a:tabLst>
            </a:pPr>
            <a:r>
              <a:rPr lang="en-US" dirty="0" smtClean="0">
                <a:latin typeface="+mn-lt"/>
              </a:rPr>
              <a:t>1898	-  	Mrs. Henry corresponds with Ellen G. White and outlines “woman ministry”; Ellen White encourages her. </a:t>
            </a:r>
          </a:p>
          <a:p>
            <a:pPr marL="795338" indent="-795338">
              <a:tabLst>
                <a:tab pos="569913" algn="l"/>
              </a:tabLst>
            </a:pPr>
            <a:r>
              <a:rPr lang="en-US" dirty="0" smtClean="0">
                <a:latin typeface="+mn-lt"/>
              </a:rPr>
              <a:t> </a:t>
            </a:r>
          </a:p>
          <a:p>
            <a:pPr marL="795338" indent="-795338">
              <a:tabLst>
                <a:tab pos="569913" algn="l"/>
              </a:tabLst>
            </a:pPr>
            <a:r>
              <a:rPr lang="en-US" dirty="0" smtClean="0">
                <a:latin typeface="+mn-lt"/>
              </a:rPr>
              <a:t>	-	March 30, Mrs. Henry given a ministerial license by the General Conference. </a:t>
            </a:r>
          </a:p>
          <a:p>
            <a:pPr marL="795338" indent="-795338">
              <a:tabLst>
                <a:tab pos="569913" algn="l"/>
              </a:tabLst>
            </a:pPr>
            <a:r>
              <a:rPr lang="en-US" dirty="0" smtClean="0">
                <a:latin typeface="+mn-lt"/>
              </a:rPr>
              <a:t> </a:t>
            </a:r>
          </a:p>
          <a:p>
            <a:pPr marL="795338" lvl="0" indent="-795338">
              <a:tabLst>
                <a:tab pos="569913" algn="l"/>
              </a:tabLst>
            </a:pPr>
            <a:r>
              <a:rPr lang="en-US" dirty="0" smtClean="0"/>
              <a:t>	-	</a:t>
            </a:r>
            <a:r>
              <a:rPr lang="en-US" dirty="0" smtClean="0">
                <a:latin typeface="+mn-lt"/>
              </a:rPr>
              <a:t>SMI Henry wrote a four page supplement to the December 6, 1898, </a:t>
            </a:r>
            <a:r>
              <a:rPr lang="en-US" i="1" dirty="0" smtClean="0">
                <a:latin typeface="+mn-lt"/>
              </a:rPr>
              <a:t>Review and Herald.</a:t>
            </a:r>
            <a:endParaRPr lang="en-US" dirty="0" smtClean="0">
              <a:latin typeface="+mn-lt"/>
            </a:endParaRPr>
          </a:p>
          <a:p>
            <a:pPr marL="795338" indent="-795338" eaLnBrk="1" hangingPunct="1">
              <a:tabLst>
                <a:tab pos="569913" algn="l"/>
              </a:tabLst>
            </a:pPr>
            <a:endParaRPr lang="en-GB" dirty="0" smtClean="0">
              <a:latin typeface="+mn-lt"/>
            </a:endParaRPr>
          </a:p>
        </p:txBody>
      </p:sp>
    </p:spTree>
    <p:extLst>
      <p:ext uri="{BB962C8B-B14F-4D97-AF65-F5344CB8AC3E}">
        <p14:creationId xmlns:p14="http://schemas.microsoft.com/office/powerpoint/2010/main" val="31850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17BABF6-B8C7-4456-92CA-2B6743FBA3A3}" type="slidenum">
              <a:rPr lang="en-GB" smtClean="0"/>
              <a:pPr/>
              <a:t>5</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marL="795338" indent="-795338">
              <a:tabLst>
                <a:tab pos="569913" algn="l"/>
              </a:tabLst>
            </a:pPr>
            <a:r>
              <a:rPr lang="en-US" dirty="0" smtClean="0">
                <a:latin typeface="+mn-lt"/>
              </a:rPr>
              <a:t>1899	-  	Mrs. Henry produced a weekly page in the </a:t>
            </a:r>
            <a:r>
              <a:rPr lang="en-US" i="1" dirty="0" smtClean="0">
                <a:latin typeface="+mn-lt"/>
              </a:rPr>
              <a:t>Review</a:t>
            </a:r>
            <a:r>
              <a:rPr lang="en-US" dirty="0" smtClean="0">
                <a:latin typeface="+mn-lt"/>
              </a:rPr>
              <a:t> called “Women’s Gospel Work.” She traveled extensively promoting Women’s Ministries.</a:t>
            </a:r>
          </a:p>
          <a:p>
            <a:pPr marL="795338" indent="-795338">
              <a:tabLst>
                <a:tab pos="569913" algn="l"/>
              </a:tabLst>
            </a:pPr>
            <a:r>
              <a:rPr lang="en-US" dirty="0" smtClean="0">
                <a:latin typeface="+mn-lt"/>
              </a:rPr>
              <a:t> </a:t>
            </a:r>
          </a:p>
          <a:p>
            <a:pPr marL="795338" indent="-795338">
              <a:tabLst>
                <a:tab pos="569913" algn="l"/>
              </a:tabLst>
            </a:pPr>
            <a:r>
              <a:rPr lang="en-US" dirty="0" smtClean="0">
                <a:latin typeface="+mn-lt"/>
              </a:rPr>
              <a:t>1900	-  	Mrs. Henry dies. Nine member committee continues a short while, then disbands. </a:t>
            </a:r>
            <a:br>
              <a:rPr lang="en-US" dirty="0" smtClean="0">
                <a:latin typeface="+mn-lt"/>
              </a:rPr>
            </a:br>
            <a:r>
              <a:rPr lang="en-US" dirty="0" smtClean="0">
                <a:latin typeface="+mn-lt"/>
              </a:rPr>
              <a:t/>
            </a:r>
            <a:br>
              <a:rPr lang="en-US" dirty="0" smtClean="0">
                <a:latin typeface="+mn-lt"/>
              </a:rPr>
            </a:br>
            <a:r>
              <a:rPr lang="en-US" dirty="0" smtClean="0">
                <a:latin typeface="+mn-lt"/>
              </a:rPr>
              <a:t>Organized work of Women’s Ministries stops.</a:t>
            </a:r>
          </a:p>
          <a:p>
            <a:pPr marL="795338" indent="-795338" eaLnBrk="1" hangingPunct="1">
              <a:tabLst>
                <a:tab pos="569913" algn="l"/>
              </a:tabLst>
            </a:pPr>
            <a:endParaRPr lang="en-GB" dirty="0" smtClean="0">
              <a:latin typeface="+mn-lt"/>
            </a:endParaRPr>
          </a:p>
        </p:txBody>
      </p:sp>
    </p:spTree>
    <p:extLst>
      <p:ext uri="{BB962C8B-B14F-4D97-AF65-F5344CB8AC3E}">
        <p14:creationId xmlns:p14="http://schemas.microsoft.com/office/powerpoint/2010/main" val="390618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6ED94C6-400B-4F98-8BC2-7324D7D93D80}" type="slidenum">
              <a:rPr lang="en-GB" smtClean="0"/>
              <a:pPr/>
              <a:t>6</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795338" indent="-795338">
              <a:tabLst>
                <a:tab pos="569913" algn="l"/>
              </a:tabLst>
            </a:pPr>
            <a:r>
              <a:rPr lang="en-US" dirty="0" smtClean="0">
                <a:latin typeface="+mn-lt"/>
              </a:rPr>
              <a:t>1913	-  	</a:t>
            </a:r>
            <a:r>
              <a:rPr lang="en-US" dirty="0" err="1" smtClean="0">
                <a:latin typeface="+mn-lt"/>
              </a:rPr>
              <a:t>Dorcas</a:t>
            </a:r>
            <a:r>
              <a:rPr lang="en-US" dirty="0" smtClean="0">
                <a:latin typeface="+mn-lt"/>
              </a:rPr>
              <a:t> Society becomes part of the Home Missionary Department, later the Lay Activities, and then the Personal Ministries Department. It focuses on helping the poor.</a:t>
            </a:r>
          </a:p>
          <a:p>
            <a:pPr marL="795338" indent="-795338">
              <a:tabLst>
                <a:tab pos="569913" algn="l"/>
              </a:tabLst>
            </a:pPr>
            <a:r>
              <a:rPr lang="en-US" dirty="0" smtClean="0">
                <a:latin typeface="+mn-lt"/>
              </a:rPr>
              <a:t> </a:t>
            </a:r>
          </a:p>
          <a:p>
            <a:pPr marL="795338" indent="-795338">
              <a:tabLst>
                <a:tab pos="569913" algn="l"/>
              </a:tabLst>
            </a:pPr>
            <a:r>
              <a:rPr lang="en-US" dirty="0" smtClean="0">
                <a:latin typeface="+mn-lt"/>
              </a:rPr>
              <a:t>1915	-  	July 16, Ellen White dies.</a:t>
            </a:r>
          </a:p>
          <a:p>
            <a:pPr marL="795338" indent="-795338" eaLnBrk="1" hangingPunct="1">
              <a:tabLst>
                <a:tab pos="569913" algn="l"/>
              </a:tabLst>
            </a:pPr>
            <a:endParaRPr lang="en-GB" dirty="0" smtClean="0">
              <a:latin typeface="+mn-lt"/>
            </a:endParaRPr>
          </a:p>
        </p:txBody>
      </p:sp>
    </p:spTree>
    <p:extLst>
      <p:ext uri="{BB962C8B-B14F-4D97-AF65-F5344CB8AC3E}">
        <p14:creationId xmlns:p14="http://schemas.microsoft.com/office/powerpoint/2010/main" val="303874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4162697-0813-42CC-BD42-85D6310B138E}" type="slidenum">
              <a:rPr lang="en-GB" smtClean="0"/>
              <a:pPr/>
              <a:t>7</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795338" indent="-795338">
              <a:tabLst>
                <a:tab pos="569913" algn="l"/>
              </a:tabLst>
            </a:pPr>
            <a:r>
              <a:rPr lang="en-US" dirty="0" smtClean="0">
                <a:latin typeface="+mn-lt"/>
              </a:rPr>
              <a:t>1973 	-	First “Role of Women in the Church” committee meets at Camp </a:t>
            </a:r>
            <a:r>
              <a:rPr lang="en-US" dirty="0" err="1" smtClean="0">
                <a:latin typeface="+mn-lt"/>
              </a:rPr>
              <a:t>Mohaven</a:t>
            </a:r>
            <a:r>
              <a:rPr lang="en-US" dirty="0" smtClean="0">
                <a:latin typeface="+mn-lt"/>
              </a:rPr>
              <a:t>, Ohio.</a:t>
            </a:r>
          </a:p>
          <a:p>
            <a:pPr marL="795338" indent="-795338">
              <a:tabLst>
                <a:tab pos="569913" algn="l"/>
              </a:tabLst>
            </a:pPr>
            <a:r>
              <a:rPr lang="en-US" dirty="0" smtClean="0">
                <a:latin typeface="+mn-lt"/>
              </a:rPr>
              <a:t> </a:t>
            </a:r>
          </a:p>
          <a:p>
            <a:pPr marL="795338" indent="-795338">
              <a:tabLst>
                <a:tab pos="569913" algn="l"/>
              </a:tabLst>
            </a:pPr>
            <a:r>
              <a:rPr lang="en-US" dirty="0" smtClean="0">
                <a:latin typeface="+mn-lt"/>
              </a:rPr>
              <a:t>1980	-  	Dallas General Conference Session, President Neil C. Wilson calls for church to find ways to organize and use the vast potential represented by women’s talents.</a:t>
            </a:r>
            <a:endParaRPr lang="en-US" dirty="0">
              <a:latin typeface="+mn-lt"/>
            </a:endParaRPr>
          </a:p>
        </p:txBody>
      </p:sp>
    </p:spTree>
    <p:extLst>
      <p:ext uri="{BB962C8B-B14F-4D97-AF65-F5344CB8AC3E}">
        <p14:creationId xmlns:p14="http://schemas.microsoft.com/office/powerpoint/2010/main" val="330142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4162697-0813-42CC-BD42-85D6310B138E}" type="slidenum">
              <a:rPr lang="en-GB" smtClean="0"/>
              <a:pPr/>
              <a:t>8</a:t>
            </a:fld>
            <a:endParaRPr lang="en-GB" smtClean="0"/>
          </a:p>
        </p:txBody>
      </p:sp>
      <p:sp>
        <p:nvSpPr>
          <p:cNvPr id="54275" name="Rectangle 2"/>
          <p:cNvSpPr>
            <a:spLocks noGrp="1" noRot="1" noChangeAspect="1" noChangeArrowheads="1" noTextEdit="1"/>
          </p:cNvSpPr>
          <p:nvPr>
            <p:ph type="sldImg"/>
          </p:nvPr>
        </p:nvSpPr>
        <p:spPr>
          <a:xfrm>
            <a:off x="1143000" y="685800"/>
            <a:ext cx="2743200" cy="2057400"/>
          </a:xfrm>
          <a:ln/>
        </p:spPr>
      </p:sp>
      <p:sp>
        <p:nvSpPr>
          <p:cNvPr id="54276" name="Rectangle 3"/>
          <p:cNvSpPr>
            <a:spLocks noGrp="1" noChangeArrowheads="1"/>
          </p:cNvSpPr>
          <p:nvPr>
            <p:ph type="body" idx="1"/>
          </p:nvPr>
        </p:nvSpPr>
        <p:spPr>
          <a:xfrm>
            <a:off x="914400" y="3048000"/>
            <a:ext cx="5029200" cy="5486400"/>
          </a:xfrm>
          <a:noFill/>
          <a:ln/>
        </p:spPr>
        <p:txBody>
          <a:bodyPr/>
          <a:lstStyle/>
          <a:p>
            <a:pPr marL="795338" indent="-795338">
              <a:tabLst>
                <a:tab pos="569913" algn="l"/>
              </a:tabLst>
            </a:pPr>
            <a:r>
              <a:rPr lang="en-US" dirty="0" smtClean="0">
                <a:latin typeface="+mn-lt"/>
              </a:rPr>
              <a:t>1985	-  	March: Commission on the Role of Women meets. Includes delegates from world field. Recommend an affirmative action plan be developed to improve women’s  involvement in the church.</a:t>
            </a:r>
          </a:p>
          <a:p>
            <a:pPr marL="795338" indent="-795338">
              <a:tabLst>
                <a:tab pos="569913" algn="l"/>
              </a:tabLst>
            </a:pPr>
            <a:r>
              <a:rPr lang="en-US" dirty="0" smtClean="0">
                <a:latin typeface="+mn-lt"/>
              </a:rPr>
              <a:t> </a:t>
            </a:r>
          </a:p>
          <a:p>
            <a:pPr marL="795338" indent="-795338">
              <a:tabLst>
                <a:tab pos="569913" algn="l"/>
              </a:tabLst>
            </a:pPr>
            <a:r>
              <a:rPr lang="en-US" dirty="0" smtClean="0">
                <a:latin typeface="+mn-lt"/>
              </a:rPr>
              <a:t>	-	July: The General Conference Session in New Orleans votes “affirmative action” for the involvement of women in the work of the church be a priority plan with church leadership, and to request leaders use their executive influence to open to women all aspects of ministry in the church that do not require ordination.</a:t>
            </a:r>
          </a:p>
          <a:p>
            <a:pPr marL="795338" indent="-795338">
              <a:tabLst>
                <a:tab pos="569913" algn="l"/>
              </a:tabLst>
            </a:pPr>
            <a:r>
              <a:rPr lang="en-US" dirty="0" smtClean="0">
                <a:latin typeface="+mn-lt"/>
              </a:rPr>
              <a:t> </a:t>
            </a:r>
          </a:p>
          <a:p>
            <a:pPr marL="795338" indent="-795338">
              <a:tabLst>
                <a:tab pos="569913" algn="l"/>
              </a:tabLst>
            </a:pPr>
            <a:r>
              <a:rPr lang="en-US" dirty="0" smtClean="0">
                <a:latin typeface="+mn-lt"/>
              </a:rPr>
              <a:t>	-	Annual Council establishes a Women’s Ministries Advisory Committee. Betty Holbrook is appointed chair person.</a:t>
            </a:r>
          </a:p>
          <a:p>
            <a:pPr marL="795338" indent="-795338" eaLnBrk="1" hangingPunct="1">
              <a:tabLst>
                <a:tab pos="569913" algn="l"/>
              </a:tabLst>
            </a:pPr>
            <a:endParaRPr lang="en-GB" dirty="0" smtClean="0">
              <a:latin typeface="+mn-lt"/>
            </a:endParaRPr>
          </a:p>
        </p:txBody>
      </p:sp>
    </p:spTree>
    <p:extLst>
      <p:ext uri="{BB962C8B-B14F-4D97-AF65-F5344CB8AC3E}">
        <p14:creationId xmlns:p14="http://schemas.microsoft.com/office/powerpoint/2010/main" val="112909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50F8D4A-A1C0-450E-8811-0BCD71E8D5FA}" type="slidenum">
              <a:rPr lang="en-GB" smtClean="0"/>
              <a:pPr/>
              <a:t>9</a:t>
            </a:fld>
            <a:endParaRPr lang="en-GB"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marL="795338" lvl="0" indent="-795338">
              <a:tabLst>
                <a:tab pos="569913" algn="l"/>
              </a:tabLst>
            </a:pPr>
            <a:r>
              <a:rPr lang="en-US" dirty="0" smtClean="0">
                <a:latin typeface="+mn-lt"/>
              </a:rPr>
              <a:t>1988	-  	Karen Flowers becomes head of the Women’s Ministries Advisory Committee. </a:t>
            </a:r>
            <a:br>
              <a:rPr lang="en-US" dirty="0" smtClean="0">
                <a:latin typeface="+mn-lt"/>
              </a:rPr>
            </a:br>
            <a:r>
              <a:rPr lang="en-US" dirty="0" smtClean="0">
                <a:latin typeface="+mn-lt"/>
              </a:rPr>
              <a:t/>
            </a:r>
            <a:br>
              <a:rPr lang="en-US" dirty="0" smtClean="0">
                <a:latin typeface="+mn-lt"/>
              </a:rPr>
            </a:br>
            <a:r>
              <a:rPr lang="en-US" dirty="0" smtClean="0">
                <a:latin typeface="+mn-lt"/>
              </a:rPr>
              <a:t>They formulate a mission statement for Women’s Ministries, the same one now in use by the Women’s Ministries Department.</a:t>
            </a:r>
          </a:p>
          <a:p>
            <a:pPr marL="795338" indent="-795338">
              <a:tabLst>
                <a:tab pos="569913" algn="l"/>
              </a:tabLst>
            </a:pPr>
            <a:r>
              <a:rPr lang="en-US" dirty="0" smtClean="0">
                <a:latin typeface="+mn-lt"/>
              </a:rPr>
              <a:t> </a:t>
            </a:r>
          </a:p>
          <a:p>
            <a:pPr marL="795338" indent="-795338">
              <a:tabLst>
                <a:tab pos="569913" algn="l"/>
              </a:tabLst>
            </a:pPr>
            <a:r>
              <a:rPr lang="en-US" dirty="0" smtClean="0">
                <a:latin typeface="+mn-lt"/>
              </a:rPr>
              <a:t>	-	The GC Women’s Ministries Advisory drafts proposal for President Neal Wilson outlining full-time position for a Women’s Ministries director.</a:t>
            </a:r>
          </a:p>
          <a:p>
            <a:pPr marL="795338" indent="-795338" eaLnBrk="1" hangingPunct="1">
              <a:tabLst>
                <a:tab pos="569913" algn="l"/>
              </a:tabLst>
            </a:pPr>
            <a:endParaRPr lang="en-GB" dirty="0" smtClean="0">
              <a:latin typeface="+mn-lt"/>
            </a:endParaRPr>
          </a:p>
        </p:txBody>
      </p:sp>
    </p:spTree>
    <p:extLst>
      <p:ext uri="{BB962C8B-B14F-4D97-AF65-F5344CB8AC3E}">
        <p14:creationId xmlns:p14="http://schemas.microsoft.com/office/powerpoint/2010/main" val="201684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1971F58-A2A9-4030-8703-D9D3F7A15E6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DA8E4D1-019D-4665-A395-4BB1B0E5F0A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5A171C-98BE-4575-87DA-A180D9D2FBA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005A298-83F2-498F-8926-1C4BA6B3E8E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4DA700A-523F-4EE8-BC70-02E12B57BD2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F6F11F-E041-4C50-8AB4-F039E09DD48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5C3B897-06A4-4393-8BDC-0A6935DF838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9382BBD-ED7D-41FB-A1A2-E8B541652D0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6015ECF-65FE-4573-AA26-F7C0B66A6FC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D548F98-B289-44AD-B0CC-161AC06F63D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7EF4679-6F2F-4DD9-8C58-99BE879CFA8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333ECA4-4AF3-4CAA-9EF4-5895F0F8926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57E55B6-6AA9-4DA0-BF69-03FC59A75A5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B7FF"/>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vl1pPr>
          </a:lstStyle>
          <a:p>
            <a:pPr>
              <a:defRPr/>
            </a:pPr>
            <a:fld id="{973730FF-76D9-472F-B241-F17CB458211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304800" y="1243013"/>
            <a:ext cx="8893175" cy="2109787"/>
          </a:xfrm>
          <a:prstGeom prst="rect">
            <a:avLst/>
          </a:prstGeom>
          <a:noFill/>
          <a:ln w="9525">
            <a:noFill/>
            <a:miter lim="800000"/>
            <a:headEnd/>
            <a:tailEnd/>
          </a:ln>
        </p:spPr>
        <p:txBody>
          <a:bodyPr anchor="ctr"/>
          <a:lstStyle/>
          <a:p>
            <a:pPr algn="ctr" eaLnBrk="0" hangingPunct="0">
              <a:defRPr/>
            </a:pPr>
            <a:r>
              <a:rPr lang="en-US" sz="4000" u="none" kern="0" dirty="0" smtClean="0">
                <a:ln w="18415" cmpd="sng">
                  <a:noFill/>
                  <a:prstDash val="solid"/>
                </a:ln>
                <a:solidFill>
                  <a:schemeClr val="tx2"/>
                </a:solidFill>
                <a:effectLst>
                  <a:outerShdw blurRad="38100" dist="38100" dir="2700000" algn="tl">
                    <a:srgbClr val="000000">
                      <a:alpha val="43137"/>
                    </a:srgbClr>
                  </a:outerShdw>
                </a:effectLst>
                <a:latin typeface="Palatino Linotype"/>
                <a:ea typeface="+mj-ea"/>
                <a:cs typeface="Palatino Linotype"/>
              </a:rPr>
              <a:t>Seventh-Day Adventist Church </a:t>
            </a:r>
          </a:p>
          <a:p>
            <a:pPr algn="ctr" eaLnBrk="0" hangingPunct="0">
              <a:defRPr/>
            </a:pPr>
            <a:r>
              <a:rPr lang="en-US" sz="4400" b="1" u="none" kern="0" dirty="0" smtClean="0">
                <a:ln w="18415" cmpd="sng">
                  <a:noFill/>
                  <a:prstDash val="solid"/>
                </a:ln>
                <a:solidFill>
                  <a:schemeClr val="accent1">
                    <a:lumMod val="50000"/>
                  </a:schemeClr>
                </a:solidFill>
                <a:effectLst>
                  <a:outerShdw blurRad="38100" dist="38100" dir="2700000" algn="tl">
                    <a:srgbClr val="000000">
                      <a:alpha val="43137"/>
                    </a:srgbClr>
                  </a:outerShdw>
                </a:effectLst>
                <a:latin typeface="Palatino Linotype"/>
                <a:ea typeface="+mj-ea"/>
                <a:cs typeface="Palatino Linotype"/>
              </a:rPr>
              <a:t>Women's Ministries</a:t>
            </a:r>
          </a:p>
          <a:p>
            <a:pPr algn="ctr" eaLnBrk="0" hangingPunct="0">
              <a:defRPr/>
            </a:pPr>
            <a:r>
              <a:rPr lang="en-US" sz="4000" u="none" kern="0" dirty="0" smtClean="0">
                <a:ln w="18415" cmpd="sng">
                  <a:noFill/>
                  <a:prstDash val="solid"/>
                </a:ln>
                <a:solidFill>
                  <a:schemeClr val="tx2"/>
                </a:solidFill>
                <a:effectLst>
                  <a:outerShdw blurRad="38100" dist="38100" dir="2700000" algn="tl">
                    <a:srgbClr val="000000">
                      <a:alpha val="43137"/>
                    </a:srgbClr>
                  </a:outerShdw>
                </a:effectLst>
                <a:latin typeface="Palatino Linotype"/>
                <a:ea typeface="+mj-ea"/>
                <a:cs typeface="Palatino Linotype"/>
              </a:rPr>
              <a:t>History</a:t>
            </a:r>
          </a:p>
          <a:p>
            <a:pPr algn="ctr" eaLnBrk="0" hangingPunct="0">
              <a:defRPr/>
            </a:pPr>
            <a:r>
              <a:rPr lang="en-US" sz="2800" b="1" u="none" kern="0" dirty="0" smtClean="0">
                <a:ln w="18415" cmpd="sng">
                  <a:noFill/>
                  <a:prstDash val="solid"/>
                </a:ln>
                <a:solidFill>
                  <a:srgbClr val="00664D"/>
                </a:solidFill>
                <a:effectLst>
                  <a:outerShdw blurRad="38100" dist="38100" dir="2700000" algn="tl">
                    <a:srgbClr val="000000">
                      <a:alpha val="43137"/>
                    </a:srgbClr>
                  </a:outerShdw>
                </a:effectLst>
                <a:latin typeface="Palatino Linotype"/>
                <a:ea typeface="+mj-ea"/>
                <a:cs typeface="Palatino Linotype"/>
              </a:rPr>
              <a:t>1995-2015 </a:t>
            </a:r>
            <a:endParaRPr lang="en-US" sz="2800" b="1" u="none" kern="0" dirty="0">
              <a:ln w="18415" cmpd="sng">
                <a:noFill/>
                <a:prstDash val="solid"/>
              </a:ln>
              <a:solidFill>
                <a:srgbClr val="00664D"/>
              </a:solidFill>
              <a:effectLst>
                <a:outerShdw blurRad="38100" dist="38100" dir="2700000" algn="tl">
                  <a:srgbClr val="000000">
                    <a:alpha val="43137"/>
                  </a:srgbClr>
                </a:outerShdw>
              </a:effectLst>
              <a:latin typeface="Palatino Linotype"/>
              <a:ea typeface="+mj-ea"/>
              <a:cs typeface="Palatino Linotype"/>
            </a:endParaRPr>
          </a:p>
        </p:txBody>
      </p:sp>
      <p:sp>
        <p:nvSpPr>
          <p:cNvPr id="8" name="Subtitle 2"/>
          <p:cNvSpPr txBox="1">
            <a:spLocks/>
          </p:cNvSpPr>
          <p:nvPr/>
        </p:nvSpPr>
        <p:spPr bwMode="auto">
          <a:xfrm>
            <a:off x="755650" y="5876925"/>
            <a:ext cx="8280400" cy="720725"/>
          </a:xfrm>
          <a:prstGeom prst="rect">
            <a:avLst/>
          </a:prstGeom>
          <a:noFill/>
          <a:ln w="9525">
            <a:noFill/>
            <a:miter lim="800000"/>
            <a:headEnd/>
            <a:tailEnd/>
          </a:ln>
        </p:spPr>
        <p:txBody>
          <a:bodyPr/>
          <a:lstStyle/>
          <a:p>
            <a:pPr marL="342900" indent="-342900" algn="ctr" eaLnBrk="0" hangingPunct="0">
              <a:spcBef>
                <a:spcPts val="0"/>
              </a:spcBef>
              <a:defRPr/>
            </a:pPr>
            <a:r>
              <a:rPr lang="en-US" sz="1500" u="none" kern="0" dirty="0">
                <a:solidFill>
                  <a:schemeClr val="bg1"/>
                </a:solidFill>
                <a:latin typeface="Calibri" pitchFamily="34" charset="0"/>
              </a:rPr>
              <a:t>General Conference of Seventh-day </a:t>
            </a:r>
            <a:r>
              <a:rPr lang="en-US" sz="1500" u="none" kern="0" dirty="0" smtClean="0">
                <a:solidFill>
                  <a:schemeClr val="bg1"/>
                </a:solidFill>
                <a:latin typeface="Calibri" pitchFamily="34" charset="0"/>
              </a:rPr>
              <a:t>Adventists  Women’s </a:t>
            </a:r>
            <a:r>
              <a:rPr lang="en-US" sz="1500" u="none" kern="0" dirty="0">
                <a:solidFill>
                  <a:schemeClr val="bg1"/>
                </a:solidFill>
                <a:latin typeface="Calibri" pitchFamily="34" charset="0"/>
              </a:rPr>
              <a:t>Ministries Department</a:t>
            </a:r>
          </a:p>
          <a:p>
            <a:pPr marL="342900" indent="-342900" algn="ctr" eaLnBrk="0" hangingPunct="0">
              <a:spcBef>
                <a:spcPts val="0"/>
              </a:spcBef>
              <a:defRPr/>
            </a:pPr>
            <a:r>
              <a:rPr lang="en-US" u="none" kern="0" dirty="0">
                <a:solidFill>
                  <a:schemeClr val="bg1"/>
                </a:solidFill>
                <a:latin typeface="Calibri" pitchFamily="34" charset="0"/>
              </a:rPr>
              <a:t>www.adventistwomensministries.org</a:t>
            </a:r>
          </a:p>
        </p:txBody>
      </p:sp>
      <p:pic>
        <p:nvPicPr>
          <p:cNvPr id="2" name="Picture 1"/>
          <p:cNvPicPr>
            <a:picLocks noChangeAspect="1"/>
          </p:cNvPicPr>
          <p:nvPr/>
        </p:nvPicPr>
        <p:blipFill>
          <a:blip r:embed="rId4"/>
          <a:stretch>
            <a:fillRect/>
          </a:stretch>
        </p:blipFill>
        <p:spPr>
          <a:xfrm>
            <a:off x="-20362" y="4114800"/>
            <a:ext cx="9164361" cy="152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28600" y="1600200"/>
            <a:ext cx="5334000" cy="4953000"/>
          </a:xfrm>
        </p:spPr>
        <p:txBody>
          <a:bodyPr/>
          <a:lstStyle/>
          <a:p>
            <a:pPr marL="0" indent="0" algn="ctr" eaLnBrk="1" hangingPunct="1">
              <a:spcBef>
                <a:spcPts val="0"/>
              </a:spcBef>
              <a:buNone/>
            </a:pPr>
            <a:r>
              <a:rPr lang="en-US" b="1" dirty="0" smtClean="0">
                <a:solidFill>
                  <a:srgbClr val="860060"/>
                </a:solidFill>
                <a:latin typeface="Calibri" pitchFamily="34" charset="0"/>
                <a:cs typeface="Times New Roman" pitchFamily="18" charset="0"/>
              </a:rPr>
              <a:t> 1989</a:t>
            </a:r>
          </a:p>
          <a:p>
            <a:pPr marL="0" indent="0" algn="ctr" eaLnBrk="1" hangingPunct="1">
              <a:spcBef>
                <a:spcPts val="0"/>
              </a:spcBef>
              <a:buNone/>
            </a:pPr>
            <a:endParaRPr lang="en-US" sz="900" b="1" dirty="0" smtClean="0">
              <a:solidFill>
                <a:srgbClr val="860060"/>
              </a:solidFill>
              <a:latin typeface="Calibri" pitchFamily="34" charset="0"/>
              <a:cs typeface="Times New Roman" pitchFamily="18" charset="0"/>
            </a:endParaRPr>
          </a:p>
          <a:p>
            <a:pPr algn="ctr" eaLnBrk="1" hangingPunct="1">
              <a:spcBef>
                <a:spcPts val="0"/>
              </a:spcBef>
            </a:pPr>
            <a:r>
              <a:rPr lang="en-US" sz="2800" dirty="0" smtClean="0">
                <a:latin typeface="Calibri" pitchFamily="34" charset="0"/>
                <a:cs typeface="Times New Roman" pitchFamily="18" charset="0"/>
              </a:rPr>
              <a:t>Karen Flowers presented a study on women in leadership in the world field to a commission on the Role of Women at </a:t>
            </a:r>
            <a:r>
              <a:rPr lang="en-US" sz="2800" dirty="0" err="1" smtClean="0">
                <a:latin typeface="Calibri" pitchFamily="34" charset="0"/>
                <a:cs typeface="Times New Roman" pitchFamily="18" charset="0"/>
              </a:rPr>
              <a:t>Cohutta</a:t>
            </a:r>
            <a:r>
              <a:rPr lang="en-US" sz="2800" dirty="0" smtClean="0">
                <a:latin typeface="Calibri" pitchFamily="34" charset="0"/>
                <a:cs typeface="Times New Roman" pitchFamily="18" charset="0"/>
              </a:rPr>
              <a:t> Springs. The meeting recommended that the GC open an office of Women</a:t>
            </a:r>
            <a:r>
              <a:rPr lang="en-US" sz="2800" dirty="0" smtClean="0">
                <a:latin typeface="Calibri" pitchFamily="34" charset="0"/>
                <a:cs typeface="Times New Roman" pitchFamily="18" charset="0"/>
                <a:sym typeface="WP TypographicSymbols" pitchFamily="2" charset="0"/>
              </a:rPr>
              <a:t>’</a:t>
            </a:r>
            <a:r>
              <a:rPr lang="en-US" sz="2800" dirty="0" smtClean="0">
                <a:latin typeface="Calibri" pitchFamily="34" charset="0"/>
                <a:cs typeface="Times New Roman" pitchFamily="18" charset="0"/>
              </a:rPr>
              <a:t>s Ministries with a full-time director for</a:t>
            </a:r>
          </a:p>
          <a:p>
            <a:pPr marL="0" indent="0" algn="ctr" eaLnBrk="1" hangingPunct="1">
              <a:spcBef>
                <a:spcPts val="0"/>
              </a:spcBef>
              <a:buNone/>
            </a:pPr>
            <a:r>
              <a:rPr lang="en-US" sz="2800" dirty="0" smtClean="0">
                <a:latin typeface="Calibri" pitchFamily="34" charset="0"/>
                <a:cs typeface="Times New Roman" pitchFamily="18" charset="0"/>
              </a:rPr>
              <a:t>Women</a:t>
            </a:r>
            <a:r>
              <a:rPr lang="en-US" sz="2800" dirty="0" smtClean="0">
                <a:latin typeface="Calibri" pitchFamily="34" charset="0"/>
                <a:cs typeface="Times New Roman" pitchFamily="18" charset="0"/>
                <a:sym typeface="WP TypographicSymbols" pitchFamily="2" charset="0"/>
              </a:rPr>
              <a:t>’</a:t>
            </a:r>
            <a:r>
              <a:rPr lang="en-US" sz="2800" dirty="0" smtClean="0">
                <a:latin typeface="Calibri" pitchFamily="34" charset="0"/>
                <a:cs typeface="Times New Roman" pitchFamily="18" charset="0"/>
              </a:rPr>
              <a:t>s Ministries.</a:t>
            </a:r>
            <a:r>
              <a:rPr lang="en-GB" sz="2800" dirty="0" smtClean="0">
                <a:latin typeface="Calibri"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09601" y="1828800"/>
            <a:ext cx="7772399" cy="2819400"/>
          </a:xfrm>
        </p:spPr>
        <p:txBody>
          <a:bodyPr/>
          <a:lstStyle/>
          <a:p>
            <a:pPr algn="ctr">
              <a:buNone/>
            </a:pPr>
            <a:r>
              <a:rPr lang="en-US" b="1" dirty="0" smtClean="0">
                <a:solidFill>
                  <a:srgbClr val="860060"/>
                </a:solidFill>
                <a:latin typeface="Calibri" pitchFamily="34" charset="0"/>
                <a:cs typeface="Times New Roman" pitchFamily="18" charset="0"/>
              </a:rPr>
              <a:t>1990</a:t>
            </a:r>
          </a:p>
          <a:p>
            <a:pPr algn="ctr">
              <a:buNone/>
            </a:pPr>
            <a:endParaRPr lang="en-US" sz="800" b="1" dirty="0" smtClean="0">
              <a:solidFill>
                <a:srgbClr val="860060"/>
              </a:solidFill>
              <a:latin typeface="Calibri" pitchFamily="34" charset="0"/>
              <a:cs typeface="Times New Roman" pitchFamily="18" charset="0"/>
            </a:endParaRPr>
          </a:p>
          <a:p>
            <a:pPr algn="ctr">
              <a:lnSpc>
                <a:spcPct val="50000"/>
              </a:lnSpc>
              <a:buNone/>
            </a:pPr>
            <a:endParaRPr lang="en-US" sz="800" b="1" dirty="0" smtClean="0">
              <a:solidFill>
                <a:srgbClr val="860060"/>
              </a:solidFill>
              <a:latin typeface="Calibri" pitchFamily="34" charset="0"/>
              <a:cs typeface="Times New Roman" pitchFamily="18" charset="0"/>
            </a:endParaRPr>
          </a:p>
          <a:p>
            <a:pPr algn="ctr"/>
            <a:r>
              <a:rPr lang="en-US" sz="2800" dirty="0" smtClean="0">
                <a:latin typeface="Calibri" panose="020F0502020204030204" pitchFamily="34" charset="0"/>
              </a:rPr>
              <a:t>A </a:t>
            </a:r>
            <a:r>
              <a:rPr lang="en-US" sz="2800" dirty="0">
                <a:latin typeface="Calibri" panose="020F0502020204030204" pitchFamily="34" charset="0"/>
              </a:rPr>
              <a:t>fabric wall-hanging depicting Adventist women serving Christ in every division </a:t>
            </a:r>
            <a:r>
              <a:rPr lang="en-US" sz="2800" dirty="0" smtClean="0">
                <a:latin typeface="Calibri" panose="020F0502020204030204" pitchFamily="34" charset="0"/>
              </a:rPr>
              <a:t>of </a:t>
            </a:r>
            <a:r>
              <a:rPr lang="en-US" sz="2800" dirty="0">
                <a:latin typeface="Calibri" panose="020F0502020204030204" pitchFamily="34" charset="0"/>
              </a:rPr>
              <a:t>the world is displayed at the General Conference Session in Indianapolis. It is </a:t>
            </a:r>
            <a:r>
              <a:rPr lang="en-US" sz="2800" dirty="0" smtClean="0">
                <a:latin typeface="Calibri" panose="020F0502020204030204" pitchFamily="34" charset="0"/>
              </a:rPr>
              <a:t>now </a:t>
            </a:r>
            <a:r>
              <a:rPr lang="en-US" sz="2800" dirty="0">
                <a:latin typeface="Calibri" panose="020F0502020204030204" pitchFamily="34" charset="0"/>
              </a:rPr>
              <a:t>on display in the General Conference </a:t>
            </a:r>
            <a:r>
              <a:rPr lang="en-US" sz="2800" dirty="0" smtClean="0">
                <a:latin typeface="Calibri" panose="020F0502020204030204" pitchFamily="34" charset="0"/>
              </a:rPr>
              <a:t>building.</a:t>
            </a:r>
            <a:endParaRPr lang="en-GB" sz="2800" dirty="0" smtClean="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75965" y="1295400"/>
            <a:ext cx="8192070" cy="5181600"/>
          </a:xfrm>
        </p:spPr>
        <p:txBody>
          <a:bodyPr/>
          <a:lstStyle/>
          <a:p>
            <a:pPr>
              <a:buNone/>
            </a:pPr>
            <a:r>
              <a:rPr lang="en-US" sz="2800" b="1" dirty="0" smtClean="0">
                <a:solidFill>
                  <a:srgbClr val="860060"/>
                </a:solidFill>
                <a:latin typeface="Calibri" pitchFamily="34" charset="0"/>
                <a:cs typeface="Times New Roman" pitchFamily="18" charset="0"/>
              </a:rPr>
              <a:t>1990</a:t>
            </a:r>
          </a:p>
          <a:p>
            <a:r>
              <a:rPr lang="en-US" sz="2600" dirty="0" smtClean="0">
                <a:latin typeface="Calibri" panose="020F0502020204030204" pitchFamily="34" charset="0"/>
              </a:rPr>
              <a:t>A </a:t>
            </a:r>
            <a:r>
              <a:rPr lang="en-US" sz="2600" dirty="0">
                <a:latin typeface="Calibri" panose="020F0502020204030204" pitchFamily="34" charset="0"/>
              </a:rPr>
              <a:t>group of 35 women representing various groups ask the church to appoint a </a:t>
            </a:r>
            <a:r>
              <a:rPr lang="en-US" sz="2600" dirty="0" smtClean="0">
                <a:latin typeface="Calibri" panose="020F0502020204030204" pitchFamily="34" charset="0"/>
              </a:rPr>
              <a:t>full-time </a:t>
            </a:r>
            <a:r>
              <a:rPr lang="en-US" sz="2600" dirty="0">
                <a:latin typeface="Calibri" panose="020F0502020204030204" pitchFamily="34" charset="0"/>
              </a:rPr>
              <a:t>Director of Women’s Ministries at all levels. Their recommendations said </a:t>
            </a:r>
            <a:r>
              <a:rPr lang="en-US" sz="2600" dirty="0" smtClean="0">
                <a:latin typeface="Calibri" panose="020F0502020204030204" pitchFamily="34" charset="0"/>
              </a:rPr>
              <a:t>the </a:t>
            </a:r>
            <a:r>
              <a:rPr lang="en-US" sz="2600" dirty="0">
                <a:latin typeface="Calibri" panose="020F0502020204030204" pitchFamily="34" charset="0"/>
              </a:rPr>
              <a:t>Director’s duties should include:</a:t>
            </a:r>
            <a:endParaRPr lang="pt-BR" sz="2600" dirty="0">
              <a:latin typeface="Calibri" panose="020F0502020204030204" pitchFamily="34" charset="0"/>
            </a:endParaRPr>
          </a:p>
          <a:p>
            <a:pPr lvl="0">
              <a:buFont typeface="Wingdings" panose="05000000000000000000" pitchFamily="2" charset="2"/>
              <a:buChar char="ü"/>
            </a:pPr>
            <a:r>
              <a:rPr lang="en-US" sz="2400" dirty="0">
                <a:latin typeface="Calibri" panose="020F0502020204030204" pitchFamily="34" charset="0"/>
              </a:rPr>
              <a:t>Identifying, assessing and developing strategies to meet women’s needs</a:t>
            </a:r>
            <a:endParaRPr lang="pt-BR" sz="2400" dirty="0">
              <a:latin typeface="Calibri" panose="020F0502020204030204" pitchFamily="34" charset="0"/>
            </a:endParaRPr>
          </a:p>
          <a:p>
            <a:pPr lvl="0">
              <a:buFont typeface="Wingdings" panose="05000000000000000000" pitchFamily="2" charset="2"/>
              <a:buChar char="ü"/>
            </a:pPr>
            <a:r>
              <a:rPr lang="en-US" sz="2400" dirty="0">
                <a:latin typeface="Calibri" panose="020F0502020204030204" pitchFamily="34" charset="0"/>
              </a:rPr>
              <a:t>Generating and disseminating accurate information concerning the role of women in the church</a:t>
            </a:r>
            <a:endParaRPr lang="pt-BR" sz="2400" dirty="0">
              <a:latin typeface="Calibri" panose="020F0502020204030204" pitchFamily="34" charset="0"/>
            </a:endParaRPr>
          </a:p>
          <a:p>
            <a:pPr lvl="0">
              <a:buFont typeface="Wingdings" panose="05000000000000000000" pitchFamily="2" charset="2"/>
              <a:buChar char="ü"/>
            </a:pPr>
            <a:r>
              <a:rPr lang="en-US" sz="2400" dirty="0">
                <a:latin typeface="Calibri" panose="020F0502020204030204" pitchFamily="34" charset="0"/>
              </a:rPr>
              <a:t>Sponsoring retreats for the purpose of spiritual nourishment</a:t>
            </a:r>
            <a:endParaRPr lang="pt-BR" sz="2400" dirty="0">
              <a:latin typeface="Calibri" panose="020F0502020204030204" pitchFamily="34" charset="0"/>
            </a:endParaRPr>
          </a:p>
          <a:p>
            <a:pPr>
              <a:buFont typeface="Wingdings" panose="05000000000000000000" pitchFamily="2" charset="2"/>
              <a:buChar char="ü"/>
            </a:pPr>
            <a:r>
              <a:rPr lang="en-US" sz="2400" dirty="0">
                <a:latin typeface="Calibri" panose="020F0502020204030204" pitchFamily="34" charset="0"/>
              </a:rPr>
              <a:t>Directing activities to educate women regarding church governance and policies</a:t>
            </a:r>
            <a:endParaRPr lang="en-GB" sz="2800" dirty="0" smtClean="0">
              <a:latin typeface="Calibri" pitchFamily="34" charset="0"/>
            </a:endParaRPr>
          </a:p>
        </p:txBody>
      </p:sp>
    </p:spTree>
    <p:extLst>
      <p:ext uri="{BB962C8B-B14F-4D97-AF65-F5344CB8AC3E}">
        <p14:creationId xmlns:p14="http://schemas.microsoft.com/office/powerpoint/2010/main" val="2589804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2057400"/>
            <a:ext cx="3810000" cy="3124200"/>
          </a:xfrm>
        </p:spPr>
        <p:txBody>
          <a:bodyPr/>
          <a:lstStyle/>
          <a:p>
            <a:pPr eaLnBrk="1" hangingPunct="1">
              <a:buNone/>
            </a:pPr>
            <a:r>
              <a:rPr lang="en-US" sz="2800" b="1" dirty="0" smtClean="0">
                <a:solidFill>
                  <a:srgbClr val="860060"/>
                </a:solidFill>
                <a:latin typeface="Calibri" pitchFamily="34" charset="0"/>
                <a:cs typeface="Times New Roman" pitchFamily="18" charset="0"/>
              </a:rPr>
              <a:t>1990</a:t>
            </a:r>
          </a:p>
          <a:p>
            <a:pPr eaLnBrk="1" hangingPunct="1"/>
            <a:r>
              <a:rPr lang="en-US" sz="2800" dirty="0" smtClean="0">
                <a:latin typeface="Calibri" pitchFamily="34" charset="0"/>
                <a:cs typeface="Times New Roman" pitchFamily="18" charset="0"/>
              </a:rPr>
              <a:t>Annual Council, October 4, voted to open an office of Women</a:t>
            </a:r>
            <a:r>
              <a:rPr lang="en-US" sz="2800" dirty="0" smtClean="0">
                <a:latin typeface="Calibri" pitchFamily="34" charset="0"/>
                <a:cs typeface="Times New Roman" pitchFamily="18" charset="0"/>
                <a:sym typeface="WP TypographicSymbols" pitchFamily="2" charset="0"/>
              </a:rPr>
              <a:t>’</a:t>
            </a:r>
            <a:r>
              <a:rPr lang="en-US" sz="2800" dirty="0" smtClean="0">
                <a:latin typeface="Calibri" pitchFamily="34" charset="0"/>
                <a:cs typeface="Times New Roman" pitchFamily="18" charset="0"/>
              </a:rPr>
              <a:t>s Ministries. Rose Otis, elected the director of Women</a:t>
            </a:r>
            <a:r>
              <a:rPr lang="en-US" sz="2800" dirty="0" smtClean="0">
                <a:latin typeface="Calibri" pitchFamily="34" charset="0"/>
                <a:cs typeface="Times New Roman" pitchFamily="18" charset="0"/>
                <a:sym typeface="WP TypographicSymbols" pitchFamily="2" charset="0"/>
              </a:rPr>
              <a:t>’</a:t>
            </a:r>
            <a:r>
              <a:rPr lang="en-US" sz="2800" dirty="0" smtClean="0">
                <a:latin typeface="Calibri" pitchFamily="34" charset="0"/>
                <a:cs typeface="Times New Roman" pitchFamily="18" charset="0"/>
              </a:rPr>
              <a:t>s Ministries.</a:t>
            </a:r>
            <a:r>
              <a:rPr lang="en-GB" sz="2800" dirty="0" smtClean="0">
                <a:latin typeface="Calibri" pitchFamily="34" charset="0"/>
              </a:rPr>
              <a:t> </a:t>
            </a:r>
          </a:p>
        </p:txBody>
      </p:sp>
    </p:spTree>
    <p:extLst>
      <p:ext uri="{BB962C8B-B14F-4D97-AF65-F5344CB8AC3E}">
        <p14:creationId xmlns:p14="http://schemas.microsoft.com/office/powerpoint/2010/main" val="3199973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04800" y="1219200"/>
            <a:ext cx="4343400" cy="5486400"/>
          </a:xfrm>
        </p:spPr>
        <p:txBody>
          <a:bodyPr/>
          <a:lstStyle/>
          <a:p>
            <a:pPr eaLnBrk="1" hangingPunct="1">
              <a:lnSpc>
                <a:spcPct val="90000"/>
              </a:lnSpc>
              <a:buNone/>
            </a:pPr>
            <a:r>
              <a:rPr lang="en-US" b="1" dirty="0" smtClean="0">
                <a:solidFill>
                  <a:srgbClr val="860060"/>
                </a:solidFill>
                <a:latin typeface="Calibri" pitchFamily="34" charset="0"/>
                <a:cs typeface="Times New Roman" pitchFamily="18" charset="0"/>
              </a:rPr>
              <a:t>	1995</a:t>
            </a:r>
          </a:p>
          <a:p>
            <a:pPr eaLnBrk="1" hangingPunct="1">
              <a:lnSpc>
                <a:spcPct val="90000"/>
              </a:lnSpc>
              <a:buNone/>
            </a:pPr>
            <a:endParaRPr lang="en-US" sz="1400" b="1" dirty="0" smtClean="0">
              <a:solidFill>
                <a:srgbClr val="860060"/>
              </a:solidFill>
              <a:latin typeface="Calibri" pitchFamily="34" charset="0"/>
              <a:cs typeface="Times New Roman" pitchFamily="18" charset="0"/>
            </a:endParaRPr>
          </a:p>
          <a:p>
            <a:pPr eaLnBrk="1" hangingPunct="1">
              <a:lnSpc>
                <a:spcPct val="90000"/>
              </a:lnSpc>
            </a:pPr>
            <a:r>
              <a:rPr lang="en-US" sz="2800" dirty="0" smtClean="0">
                <a:latin typeface="Calibri" panose="020F0502020204030204" pitchFamily="34" charset="0"/>
              </a:rPr>
              <a:t>1995 </a:t>
            </a:r>
            <a:r>
              <a:rPr lang="en-US" sz="2800" dirty="0">
                <a:latin typeface="Calibri" panose="020F0502020204030204" pitchFamily="34" charset="0"/>
              </a:rPr>
              <a:t>was declared the Year of the Adventist </a:t>
            </a:r>
            <a:r>
              <a:rPr lang="en-US" sz="2800" dirty="0" smtClean="0">
                <a:latin typeface="Calibri" panose="020F0502020204030204" pitchFamily="34" charset="0"/>
              </a:rPr>
              <a:t>Woman.</a:t>
            </a:r>
          </a:p>
          <a:p>
            <a:pPr eaLnBrk="1" hangingPunct="1">
              <a:lnSpc>
                <a:spcPct val="60000"/>
              </a:lnSpc>
            </a:pPr>
            <a:endParaRPr lang="en-US" sz="1100" dirty="0">
              <a:latin typeface="Calibri" pitchFamily="34" charset="0"/>
              <a:cs typeface="Times New Roman" pitchFamily="18" charset="0"/>
            </a:endParaRPr>
          </a:p>
          <a:p>
            <a:pPr eaLnBrk="1" hangingPunct="1">
              <a:lnSpc>
                <a:spcPct val="90000"/>
              </a:lnSpc>
            </a:pPr>
            <a:r>
              <a:rPr lang="en-US" sz="2800" b="1" dirty="0" smtClean="0">
                <a:latin typeface="Calibri" pitchFamily="34" charset="0"/>
                <a:cs typeface="Times New Roman" pitchFamily="18" charset="0"/>
              </a:rPr>
              <a:t>Women</a:t>
            </a:r>
            <a:r>
              <a:rPr lang="en-US" sz="2800" b="1" dirty="0" smtClean="0">
                <a:latin typeface="Calibri" pitchFamily="34" charset="0"/>
                <a:cs typeface="Times New Roman" pitchFamily="18" charset="0"/>
                <a:sym typeface="WP TypographicSymbols" pitchFamily="2" charset="0"/>
              </a:rPr>
              <a:t>’</a:t>
            </a:r>
            <a:r>
              <a:rPr lang="en-US" sz="2800" b="1" dirty="0" smtClean="0">
                <a:latin typeface="Calibri" pitchFamily="34" charset="0"/>
                <a:cs typeface="Times New Roman" pitchFamily="18" charset="0"/>
              </a:rPr>
              <a:t>s Ministries given full departmental status at the GC Session in Utrecht. </a:t>
            </a:r>
          </a:p>
          <a:p>
            <a:pPr marL="0" indent="0" eaLnBrk="1" hangingPunct="1">
              <a:lnSpc>
                <a:spcPct val="60000"/>
              </a:lnSpc>
              <a:buNone/>
            </a:pPr>
            <a:r>
              <a:rPr lang="en-US" sz="2800" dirty="0" smtClean="0">
                <a:latin typeface="Calibri" pitchFamily="34" charset="0"/>
                <a:cs typeface="Times New Roman" pitchFamily="18" charset="0"/>
              </a:rPr>
              <a:t> </a:t>
            </a:r>
            <a:endParaRPr lang="en-US" dirty="0" smtClean="0">
              <a:latin typeface="Calibri" pitchFamily="34" charset="0"/>
              <a:cs typeface="Times New Roman" pitchFamily="18" charset="0"/>
            </a:endParaRPr>
          </a:p>
          <a:p>
            <a:pPr eaLnBrk="1" hangingPunct="1">
              <a:lnSpc>
                <a:spcPct val="90000"/>
              </a:lnSpc>
            </a:pPr>
            <a:r>
              <a:rPr lang="en-US" sz="2800" dirty="0" err="1" smtClean="0">
                <a:latin typeface="Calibri" pitchFamily="34" charset="0"/>
                <a:cs typeface="Times New Roman" pitchFamily="18" charset="0"/>
              </a:rPr>
              <a:t>Ardis</a:t>
            </a:r>
            <a:r>
              <a:rPr lang="en-US" sz="2800" dirty="0" smtClean="0">
                <a:latin typeface="Calibri" pitchFamily="34" charset="0"/>
                <a:cs typeface="Times New Roman" pitchFamily="18" charset="0"/>
              </a:rPr>
              <a:t> </a:t>
            </a:r>
            <a:r>
              <a:rPr lang="en-US" sz="2800" dirty="0" err="1" smtClean="0">
                <a:latin typeface="Calibri" pitchFamily="34" charset="0"/>
                <a:cs typeface="Times New Roman" pitchFamily="18" charset="0"/>
              </a:rPr>
              <a:t>Stenbakken</a:t>
            </a:r>
            <a:r>
              <a:rPr lang="en-US" sz="2800" dirty="0" smtClean="0">
                <a:latin typeface="Calibri" pitchFamily="34" charset="0"/>
                <a:cs typeface="Times New Roman" pitchFamily="18" charset="0"/>
              </a:rPr>
              <a:t> is elected as Associate Director.  </a:t>
            </a:r>
            <a:endParaRPr lang="en-GB" sz="2800" dirty="0"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76200" y="1066800"/>
            <a:ext cx="5334000" cy="5486400"/>
          </a:xfrm>
        </p:spPr>
        <p:txBody>
          <a:bodyPr/>
          <a:lstStyle/>
          <a:p>
            <a:pPr eaLnBrk="1" hangingPunct="1">
              <a:lnSpc>
                <a:spcPct val="90000"/>
              </a:lnSpc>
              <a:buNone/>
            </a:pPr>
            <a:r>
              <a:rPr lang="en-US" b="1" dirty="0" smtClean="0">
                <a:solidFill>
                  <a:srgbClr val="860060"/>
                </a:solidFill>
                <a:latin typeface="Calibri" pitchFamily="34" charset="0"/>
                <a:cs typeface="Times New Roman" pitchFamily="18" charset="0"/>
              </a:rPr>
              <a:t>	1996</a:t>
            </a:r>
          </a:p>
          <a:p>
            <a:pPr eaLnBrk="1" hangingPunct="1">
              <a:lnSpc>
                <a:spcPct val="50000"/>
              </a:lnSpc>
              <a:buNone/>
            </a:pPr>
            <a:endParaRPr lang="en-US" b="1" dirty="0" smtClean="0">
              <a:solidFill>
                <a:srgbClr val="860060"/>
              </a:solidFill>
              <a:latin typeface="Calibri" pitchFamily="34" charset="0"/>
              <a:cs typeface="Times New Roman" pitchFamily="18" charset="0"/>
            </a:endParaRPr>
          </a:p>
          <a:p>
            <a:pPr eaLnBrk="1" hangingPunct="1">
              <a:lnSpc>
                <a:spcPct val="90000"/>
              </a:lnSpc>
            </a:pPr>
            <a:r>
              <a:rPr lang="en-US" sz="2800" dirty="0" smtClean="0">
                <a:latin typeface="Calibri" pitchFamily="34" charset="0"/>
                <a:cs typeface="Times New Roman" pitchFamily="18" charset="0"/>
              </a:rPr>
              <a:t>EAD, EUD, and IAD establish a Women</a:t>
            </a:r>
            <a:r>
              <a:rPr lang="en-US" sz="2800" dirty="0" smtClean="0">
                <a:latin typeface="Calibri" pitchFamily="34" charset="0"/>
                <a:cs typeface="Times New Roman" pitchFamily="18" charset="0"/>
                <a:sym typeface="WP TypographicSymbols" pitchFamily="2" charset="0"/>
              </a:rPr>
              <a:t>’</a:t>
            </a:r>
            <a:r>
              <a:rPr lang="en-US" sz="2800" dirty="0" smtClean="0">
                <a:latin typeface="Calibri" pitchFamily="34" charset="0"/>
                <a:cs typeface="Times New Roman" pitchFamily="18" charset="0"/>
              </a:rPr>
              <a:t>s Ministries Department. </a:t>
            </a:r>
          </a:p>
          <a:p>
            <a:pPr eaLnBrk="1" hangingPunct="1">
              <a:lnSpc>
                <a:spcPct val="60000"/>
              </a:lnSpc>
            </a:pPr>
            <a:endParaRPr lang="en-US" sz="2800" dirty="0">
              <a:latin typeface="Calibri" pitchFamily="34" charset="0"/>
              <a:cs typeface="Times New Roman" pitchFamily="18" charset="0"/>
            </a:endParaRPr>
          </a:p>
          <a:p>
            <a:pPr eaLnBrk="1" hangingPunct="1">
              <a:lnSpc>
                <a:spcPct val="90000"/>
              </a:lnSpc>
            </a:pPr>
            <a:r>
              <a:rPr lang="en-US" sz="2800" b="1" dirty="0" smtClean="0">
                <a:latin typeface="Calibri" pitchFamily="34" charset="0"/>
                <a:cs typeface="Times New Roman" pitchFamily="18" charset="0"/>
              </a:rPr>
              <a:t>First Women</a:t>
            </a:r>
            <a:r>
              <a:rPr lang="en-US" sz="2800" b="1" dirty="0" smtClean="0">
                <a:latin typeface="Calibri" pitchFamily="34" charset="0"/>
                <a:cs typeface="Times New Roman" pitchFamily="18" charset="0"/>
                <a:sym typeface="WP TypographicSymbols" pitchFamily="2" charset="0"/>
              </a:rPr>
              <a:t>’</a:t>
            </a:r>
            <a:r>
              <a:rPr lang="en-US" sz="2800" b="1" dirty="0" smtClean="0">
                <a:latin typeface="Calibri" pitchFamily="34" charset="0"/>
                <a:cs typeface="Times New Roman" pitchFamily="18" charset="0"/>
              </a:rPr>
              <a:t>s Ministries World Advisory held in March.</a:t>
            </a:r>
          </a:p>
          <a:p>
            <a:pPr eaLnBrk="1" hangingPunct="1">
              <a:lnSpc>
                <a:spcPct val="90000"/>
              </a:lnSpc>
              <a:buFontTx/>
              <a:buNone/>
            </a:pPr>
            <a:r>
              <a:rPr lang="en-US" sz="2800" dirty="0" smtClean="0">
                <a:latin typeface="Calibri" pitchFamily="34" charset="0"/>
                <a:cs typeface="Times New Roman" pitchFamily="18" charset="0"/>
              </a:rPr>
              <a:t> </a:t>
            </a:r>
          </a:p>
          <a:p>
            <a:pPr eaLnBrk="1" hangingPunct="1">
              <a:lnSpc>
                <a:spcPct val="90000"/>
              </a:lnSpc>
            </a:pPr>
            <a:r>
              <a:rPr lang="en-US" sz="2800" dirty="0" smtClean="0">
                <a:latin typeface="Calibri" pitchFamily="34" charset="0"/>
                <a:cs typeface="Times New Roman" pitchFamily="18" charset="0"/>
              </a:rPr>
              <a:t>Dorothy Eaton Watts chosen to replace Rose Otis who resigned to become a Vice-President for the North American Division. </a:t>
            </a:r>
          </a:p>
          <a:p>
            <a:pPr eaLnBrk="1" hangingPunct="1">
              <a:lnSpc>
                <a:spcPct val="90000"/>
              </a:lnSpc>
            </a:pPr>
            <a:endParaRPr lang="en-GB" sz="2800" dirty="0"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04800" y="1066800"/>
            <a:ext cx="5410200" cy="3962400"/>
          </a:xfrm>
        </p:spPr>
        <p:txBody>
          <a:bodyPr/>
          <a:lstStyle/>
          <a:p>
            <a:pPr marL="0" indent="0">
              <a:spcBef>
                <a:spcPts val="0"/>
              </a:spcBef>
              <a:buNone/>
            </a:pPr>
            <a:r>
              <a:rPr lang="en-US" b="1" dirty="0" smtClean="0">
                <a:solidFill>
                  <a:srgbClr val="860060"/>
                </a:solidFill>
                <a:latin typeface="Calibri" pitchFamily="34" charset="0"/>
                <a:cs typeface="Times New Roman" pitchFamily="18" charset="0"/>
              </a:rPr>
              <a:t> 1997</a:t>
            </a:r>
          </a:p>
          <a:p>
            <a:pPr>
              <a:spcBef>
                <a:spcPts val="0"/>
              </a:spcBef>
            </a:pPr>
            <a:r>
              <a:rPr lang="en-US" sz="2800" dirty="0" smtClean="0">
                <a:latin typeface="Calibri" panose="020F0502020204030204" pitchFamily="34" charset="0"/>
              </a:rPr>
              <a:t>At </a:t>
            </a:r>
            <a:r>
              <a:rPr lang="en-US" sz="2800" dirty="0">
                <a:latin typeface="Calibri" panose="020F0502020204030204" pitchFamily="34" charset="0"/>
              </a:rPr>
              <a:t>Annual Council </a:t>
            </a:r>
            <a:r>
              <a:rPr lang="en-US" sz="2800" dirty="0" err="1">
                <a:latin typeface="Calibri" panose="020F0502020204030204" pitchFamily="34" charset="0"/>
              </a:rPr>
              <a:t>Ardis</a:t>
            </a:r>
            <a:r>
              <a:rPr lang="en-US" sz="2800" dirty="0">
                <a:latin typeface="Calibri" panose="020F0502020204030204" pitchFamily="34" charset="0"/>
              </a:rPr>
              <a:t> </a:t>
            </a:r>
            <a:r>
              <a:rPr lang="en-US" sz="2800" dirty="0" err="1">
                <a:latin typeface="Calibri" panose="020F0502020204030204" pitchFamily="34" charset="0"/>
              </a:rPr>
              <a:t>Stenbakken</a:t>
            </a:r>
            <a:r>
              <a:rPr lang="en-US" sz="2800" dirty="0">
                <a:latin typeface="Calibri" panose="020F0502020204030204" pitchFamily="34" charset="0"/>
              </a:rPr>
              <a:t> was chosen to replace Dorothy </a:t>
            </a:r>
            <a:r>
              <a:rPr lang="en-US" sz="2800" dirty="0" smtClean="0">
                <a:latin typeface="Calibri" panose="020F0502020204030204" pitchFamily="34" charset="0"/>
              </a:rPr>
              <a:t>Watts </a:t>
            </a:r>
            <a:r>
              <a:rPr lang="en-US" sz="2800" dirty="0">
                <a:latin typeface="Calibri" panose="020F0502020204030204" pitchFamily="34" charset="0"/>
              </a:rPr>
              <a:t>who resigned when her husband became president of Southern </a:t>
            </a:r>
            <a:r>
              <a:rPr lang="en-US" sz="2800" dirty="0" smtClean="0">
                <a:latin typeface="Calibri" panose="020F0502020204030204" pitchFamily="34" charset="0"/>
              </a:rPr>
              <a:t>Asia Division</a:t>
            </a:r>
            <a:r>
              <a:rPr lang="en-US" sz="2800" dirty="0">
                <a:latin typeface="Calibri" panose="020F0502020204030204" pitchFamily="34" charset="0"/>
              </a:rPr>
              <a:t>. </a:t>
            </a:r>
            <a:endParaRPr lang="pt-BR" sz="2800" dirty="0">
              <a:latin typeface="Calibri" panose="020F0502020204030204" pitchFamily="34" charset="0"/>
            </a:endParaRPr>
          </a:p>
          <a:p>
            <a:pPr marL="0" indent="0">
              <a:spcBef>
                <a:spcPts val="0"/>
              </a:spcBef>
            </a:pPr>
            <a:endParaRPr lang="pt-BR" sz="2800" dirty="0">
              <a:latin typeface="Calibri" panose="020F0502020204030204" pitchFamily="34" charset="0"/>
            </a:endParaRPr>
          </a:p>
          <a:p>
            <a:pPr>
              <a:spcBef>
                <a:spcPts val="0"/>
              </a:spcBef>
            </a:pPr>
            <a:r>
              <a:rPr lang="en-US" sz="2800" dirty="0" err="1" smtClean="0">
                <a:latin typeface="Calibri" panose="020F0502020204030204" pitchFamily="34" charset="0"/>
              </a:rPr>
              <a:t>Lynnetta</a:t>
            </a:r>
            <a:r>
              <a:rPr lang="en-US" sz="2800" dirty="0" smtClean="0">
                <a:latin typeface="Calibri" panose="020F0502020204030204" pitchFamily="34" charset="0"/>
              </a:rPr>
              <a:t> </a:t>
            </a:r>
            <a:r>
              <a:rPr lang="en-US" sz="2800" dirty="0" err="1">
                <a:latin typeface="Calibri" panose="020F0502020204030204" pitchFamily="34" charset="0"/>
              </a:rPr>
              <a:t>Siagian</a:t>
            </a:r>
            <a:r>
              <a:rPr lang="en-US" sz="2800" dirty="0">
                <a:latin typeface="Calibri" panose="020F0502020204030204" pitchFamily="34" charset="0"/>
              </a:rPr>
              <a:t> </a:t>
            </a:r>
            <a:r>
              <a:rPr lang="en-US" sz="2800" dirty="0" err="1">
                <a:latin typeface="Calibri" panose="020F0502020204030204" pitchFamily="34" charset="0"/>
              </a:rPr>
              <a:t>Hamstra</a:t>
            </a:r>
            <a:r>
              <a:rPr lang="en-US" sz="2800" dirty="0">
                <a:latin typeface="Calibri" panose="020F0502020204030204" pitchFamily="34" charset="0"/>
              </a:rPr>
              <a:t> elected </a:t>
            </a:r>
            <a:r>
              <a:rPr lang="en-US" sz="2800" dirty="0" smtClean="0">
                <a:latin typeface="Calibri" panose="020F0502020204030204" pitchFamily="34" charset="0"/>
              </a:rPr>
              <a:t>as Associate </a:t>
            </a:r>
            <a:r>
              <a:rPr lang="en-US" sz="2800" dirty="0">
                <a:latin typeface="Calibri" panose="020F0502020204030204" pitchFamily="34" charset="0"/>
              </a:rPr>
              <a:t>Director of General </a:t>
            </a:r>
            <a:r>
              <a:rPr lang="en-US" sz="2800" dirty="0" smtClean="0">
                <a:latin typeface="Calibri" panose="020F0502020204030204" pitchFamily="34" charset="0"/>
              </a:rPr>
              <a:t>Conference </a:t>
            </a:r>
            <a:r>
              <a:rPr lang="en-US" sz="2800" dirty="0">
                <a:latin typeface="Calibri" panose="020F0502020204030204" pitchFamily="34" charset="0"/>
              </a:rPr>
              <a:t>Department of Women’s Ministries.	</a:t>
            </a:r>
            <a:endParaRPr lang="pt-BR" dirty="0">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5627286" y="1600200"/>
            <a:ext cx="3516714" cy="449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828800"/>
            <a:ext cx="4495800" cy="4038600"/>
          </a:xfrm>
        </p:spPr>
        <p:txBody>
          <a:bodyPr/>
          <a:lstStyle/>
          <a:p>
            <a:pPr marL="0" indent="0">
              <a:spcBef>
                <a:spcPts val="0"/>
              </a:spcBef>
              <a:buNone/>
            </a:pPr>
            <a:r>
              <a:rPr lang="en-US" b="1" dirty="0" smtClean="0">
                <a:solidFill>
                  <a:srgbClr val="860060"/>
                </a:solidFill>
                <a:latin typeface="Calibri" panose="020F0502020204030204" pitchFamily="34" charset="0"/>
              </a:rPr>
              <a:t> 2004</a:t>
            </a:r>
          </a:p>
          <a:p>
            <a:pPr>
              <a:spcBef>
                <a:spcPts val="0"/>
              </a:spcBef>
            </a:pPr>
            <a:r>
              <a:rPr lang="en-US" sz="2800" dirty="0" err="1" smtClean="0">
                <a:latin typeface="Calibri" panose="020F0502020204030204" pitchFamily="34" charset="0"/>
              </a:rPr>
              <a:t>Ardis</a:t>
            </a:r>
            <a:r>
              <a:rPr lang="en-US" sz="2800" dirty="0" smtClean="0">
                <a:latin typeface="Calibri" panose="020F0502020204030204" pitchFamily="34" charset="0"/>
              </a:rPr>
              <a:t> </a:t>
            </a:r>
            <a:r>
              <a:rPr lang="en-US" sz="2800" dirty="0" err="1">
                <a:latin typeface="Calibri" panose="020F0502020204030204" pitchFamily="34" charset="0"/>
              </a:rPr>
              <a:t>Stenbakken</a:t>
            </a:r>
            <a:r>
              <a:rPr lang="en-US" sz="2800" dirty="0">
                <a:latin typeface="Calibri" panose="020F0502020204030204" pitchFamily="34" charset="0"/>
              </a:rPr>
              <a:t> retires at the end of </a:t>
            </a:r>
            <a:r>
              <a:rPr lang="en-US" sz="2800" dirty="0" smtClean="0">
                <a:latin typeface="Calibri" panose="020F0502020204030204" pitchFamily="34" charset="0"/>
              </a:rPr>
              <a:t>2004.</a:t>
            </a:r>
            <a:endParaRPr lang="pt-BR" sz="2800" dirty="0">
              <a:latin typeface="Calibri" panose="020F0502020204030204" pitchFamily="34" charset="0"/>
            </a:endParaRPr>
          </a:p>
          <a:p>
            <a:pPr marL="0" indent="0">
              <a:spcBef>
                <a:spcPts val="0"/>
              </a:spcBef>
              <a:buNone/>
            </a:pPr>
            <a:endParaRPr lang="pt-BR" sz="1100" dirty="0">
              <a:latin typeface="Calibri" panose="020F0502020204030204" pitchFamily="34" charset="0"/>
            </a:endParaRPr>
          </a:p>
          <a:p>
            <a:pPr marL="0" indent="0">
              <a:spcBef>
                <a:spcPts val="0"/>
              </a:spcBef>
              <a:buNone/>
            </a:pPr>
            <a:r>
              <a:rPr lang="en-US" b="1" dirty="0" smtClean="0">
                <a:solidFill>
                  <a:srgbClr val="860060"/>
                </a:solidFill>
                <a:latin typeface="Calibri" panose="020F0502020204030204" pitchFamily="34" charset="0"/>
              </a:rPr>
              <a:t>2005</a:t>
            </a:r>
          </a:p>
          <a:p>
            <a:pPr marL="0" indent="0">
              <a:spcBef>
                <a:spcPts val="0"/>
              </a:spcBef>
              <a:buNone/>
            </a:pPr>
            <a:endParaRPr lang="en-US" sz="1100" dirty="0">
              <a:latin typeface="Calibri" panose="020F0502020204030204" pitchFamily="34" charset="0"/>
            </a:endParaRPr>
          </a:p>
          <a:p>
            <a:pPr>
              <a:spcBef>
                <a:spcPts val="0"/>
              </a:spcBef>
            </a:pPr>
            <a:r>
              <a:rPr lang="en-US" sz="2800" dirty="0" smtClean="0">
                <a:latin typeface="Calibri" panose="020F0502020204030204" pitchFamily="34" charset="0"/>
              </a:rPr>
              <a:t>Heather-Dawn </a:t>
            </a:r>
            <a:r>
              <a:rPr lang="en-US" sz="2800" dirty="0">
                <a:latin typeface="Calibri" panose="020F0502020204030204" pitchFamily="34" charset="0"/>
              </a:rPr>
              <a:t>Small is elected Director </a:t>
            </a:r>
            <a:r>
              <a:rPr lang="en-US" sz="2800" dirty="0" smtClean="0">
                <a:latin typeface="Calibri" panose="020F0502020204030204" pitchFamily="34" charset="0"/>
              </a:rPr>
              <a:t>of Women’s </a:t>
            </a:r>
            <a:r>
              <a:rPr lang="en-US" sz="2800" dirty="0">
                <a:latin typeface="Calibri" panose="020F0502020204030204" pitchFamily="34" charset="0"/>
              </a:rPr>
              <a:t>Ministries.</a:t>
            </a:r>
            <a:endParaRPr lang="pt-BR" sz="2800" dirty="0">
              <a:latin typeface="Calibri" panose="020F0502020204030204" pitchFamily="34" charset="0"/>
            </a:endParaRPr>
          </a:p>
          <a:p>
            <a:pPr marL="0" indent="0">
              <a:spcBef>
                <a:spcPts val="0"/>
              </a:spcBef>
              <a:buNone/>
            </a:pPr>
            <a:endParaRPr lang="pt-BR" sz="1100" dirty="0">
              <a:latin typeface="Calibri" panose="020F0502020204030204" pitchFamily="34" charset="0"/>
            </a:endParaRPr>
          </a:p>
          <a:p>
            <a:pPr marL="0" indent="0">
              <a:spcBef>
                <a:spcPts val="0"/>
              </a:spcBef>
              <a:buNone/>
            </a:pPr>
            <a:r>
              <a:rPr lang="en-US" b="1" dirty="0" smtClean="0">
                <a:solidFill>
                  <a:srgbClr val="860060"/>
                </a:solidFill>
                <a:latin typeface="Calibri" panose="020F0502020204030204" pitchFamily="34" charset="0"/>
              </a:rPr>
              <a:t> </a:t>
            </a:r>
            <a:endParaRPr lang="pt-BR" sz="2800" dirty="0">
              <a:latin typeface="Calibri" panose="020F0502020204030204" pitchFamily="34" charset="0"/>
            </a:endParaRPr>
          </a:p>
        </p:txBody>
      </p:sp>
      <p:pic>
        <p:nvPicPr>
          <p:cNvPr id="5" name="Picture 4" descr="Heather Dawn Smal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838200"/>
            <a:ext cx="4064542" cy="6096000"/>
          </a:xfrm>
          <a:prstGeom prst="rect">
            <a:avLst/>
          </a:prstGeom>
          <a:ln>
            <a:noFill/>
          </a:ln>
          <a:effectLst>
            <a:softEdge rad="112500"/>
          </a:effectLst>
        </p:spPr>
      </p:pic>
    </p:spTree>
    <p:extLst>
      <p:ext uri="{BB962C8B-B14F-4D97-AF65-F5344CB8AC3E}">
        <p14:creationId xmlns:p14="http://schemas.microsoft.com/office/powerpoint/2010/main" val="2827854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2667000"/>
            <a:ext cx="4800600" cy="2000548"/>
          </a:xfrm>
          <a:prstGeom prst="rect">
            <a:avLst/>
          </a:prstGeom>
        </p:spPr>
        <p:txBody>
          <a:bodyPr wrap="square">
            <a:spAutoFit/>
          </a:bodyPr>
          <a:lstStyle/>
          <a:p>
            <a:pPr marL="0" indent="0">
              <a:spcBef>
                <a:spcPts val="0"/>
              </a:spcBef>
              <a:buNone/>
            </a:pPr>
            <a:r>
              <a:rPr lang="en-US" sz="3200" b="1" u="none" dirty="0" smtClean="0">
                <a:solidFill>
                  <a:srgbClr val="860060"/>
                </a:solidFill>
                <a:latin typeface="Calibri" panose="020F0502020204030204" pitchFamily="34" charset="0"/>
              </a:rPr>
              <a:t>2005</a:t>
            </a:r>
          </a:p>
          <a:p>
            <a:pPr marL="0" indent="0">
              <a:spcBef>
                <a:spcPts val="0"/>
              </a:spcBef>
              <a:buNone/>
            </a:pPr>
            <a:endParaRPr lang="en-US" sz="800" b="1" u="none" dirty="0" smtClean="0">
              <a:solidFill>
                <a:srgbClr val="860060"/>
              </a:solidFill>
              <a:latin typeface="Calibri" panose="020F0502020204030204" pitchFamily="34" charset="0"/>
            </a:endParaRPr>
          </a:p>
          <a:p>
            <a:pPr marL="457200" indent="-457200">
              <a:spcBef>
                <a:spcPts val="0"/>
              </a:spcBef>
              <a:buFont typeface="Arial"/>
              <a:buChar char="•"/>
            </a:pPr>
            <a:r>
              <a:rPr lang="en-US" sz="2800" u="none" dirty="0" smtClean="0">
                <a:latin typeface="Calibri" panose="020F0502020204030204" pitchFamily="34" charset="0"/>
              </a:rPr>
              <a:t>Raquel </a:t>
            </a:r>
            <a:r>
              <a:rPr lang="en-US" sz="2800" u="none" dirty="0" err="1">
                <a:latin typeface="Calibri" panose="020F0502020204030204" pitchFamily="34" charset="0"/>
              </a:rPr>
              <a:t>Queiroz</a:t>
            </a:r>
            <a:r>
              <a:rPr lang="en-US" sz="2800" u="none" dirty="0">
                <a:latin typeface="Calibri" panose="020F0502020204030204" pitchFamily="34" charset="0"/>
              </a:rPr>
              <a:t> da Costa Arrais elected as Associate Director.</a:t>
            </a:r>
            <a:endParaRPr lang="pt-BR" sz="2800" u="none" dirty="0">
              <a:latin typeface="Calibri" panose="020F0502020204030204" pitchFamily="34" charset="0"/>
            </a:endParaRPr>
          </a:p>
        </p:txBody>
      </p:sp>
      <p:pic>
        <p:nvPicPr>
          <p:cNvPr id="6" name="Picture 5" descr="14-10-08 SDA Minister-1727.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12547" y="838200"/>
            <a:ext cx="3831453" cy="6019800"/>
          </a:xfrm>
          <a:prstGeom prst="rect">
            <a:avLst/>
          </a:prstGeom>
          <a:ln>
            <a:noFill/>
          </a:ln>
          <a:effectLst>
            <a:softEdge rad="112500"/>
          </a:effectLst>
        </p:spPr>
      </p:pic>
    </p:spTree>
    <p:extLst>
      <p:ext uri="{BB962C8B-B14F-4D97-AF65-F5344CB8AC3E}">
        <p14:creationId xmlns:p14="http://schemas.microsoft.com/office/powerpoint/2010/main" val="308772779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38200"/>
            <a:ext cx="9144000" cy="1066800"/>
          </a:xfrm>
        </p:spPr>
        <p:txBody>
          <a:bodyPr/>
          <a:lstStyle/>
          <a:p>
            <a:pPr eaLnBrk="1" hangingPunct="1"/>
            <a:r>
              <a:rPr lang="it-IT" sz="3600" b="1" dirty="0" smtClean="0">
                <a:ln w="0"/>
                <a:solidFill>
                  <a:srgbClr val="860060"/>
                </a:solidFill>
                <a:effectLst>
                  <a:outerShdw blurRad="38100" dist="19050" dir="2700000" algn="tl" rotWithShape="0">
                    <a:schemeClr val="dk1">
                      <a:alpha val="40000"/>
                    </a:schemeClr>
                  </a:outerShdw>
                </a:effectLst>
                <a:latin typeface="Calibri" pitchFamily="34" charset="0"/>
              </a:rPr>
              <a:t>Mission Statement</a:t>
            </a:r>
            <a:endParaRPr lang="en-US" sz="3600" b="1" dirty="0">
              <a:ln w="0"/>
              <a:solidFill>
                <a:srgbClr val="860060"/>
              </a:solidFill>
              <a:effectLst>
                <a:outerShdw blurRad="38100" dist="19050" dir="2700000" algn="tl" rotWithShape="0">
                  <a:schemeClr val="dk1">
                    <a:alpha val="40000"/>
                  </a:schemeClr>
                </a:outerShdw>
              </a:effectLst>
              <a:latin typeface="Calibri" pitchFamily="34" charset="0"/>
            </a:endParaRPr>
          </a:p>
        </p:txBody>
      </p:sp>
      <p:sp>
        <p:nvSpPr>
          <p:cNvPr id="110595" name="Rectangle 3"/>
          <p:cNvSpPr>
            <a:spLocks noGrp="1" noChangeArrowheads="1"/>
          </p:cNvSpPr>
          <p:nvPr>
            <p:ph type="body" idx="1"/>
          </p:nvPr>
        </p:nvSpPr>
        <p:spPr>
          <a:xfrm>
            <a:off x="3200400" y="2133600"/>
            <a:ext cx="5867400" cy="4267200"/>
          </a:xfrm>
        </p:spPr>
        <p:txBody>
          <a:bodyPr/>
          <a:lstStyle/>
          <a:p>
            <a:pPr marL="0" indent="0">
              <a:buNone/>
            </a:pPr>
            <a:r>
              <a:rPr lang="en-US" sz="4000" b="1" dirty="0" smtClean="0">
                <a:ln>
                  <a:solidFill>
                    <a:srgbClr val="FFFFFF"/>
                  </a:solidFill>
                </a:ln>
                <a:solidFill>
                  <a:srgbClr val="860060"/>
                </a:solidFill>
                <a:effectLst>
                  <a:outerShdw blurRad="38100" dist="38100" dir="2700000" algn="tl">
                    <a:srgbClr val="000000">
                      <a:alpha val="43137"/>
                    </a:srgbClr>
                  </a:outerShdw>
                </a:effectLst>
                <a:latin typeface="Calibri" panose="020F0502020204030204" pitchFamily="34" charset="0"/>
              </a:rPr>
              <a:t>   </a:t>
            </a:r>
            <a:r>
              <a:rPr lang="en-US" sz="4000" b="1" dirty="0" smtClean="0">
                <a:ln w="12700">
                  <a:solidFill>
                    <a:schemeClr val="tx2">
                      <a:satMod val="155000"/>
                    </a:schemeClr>
                  </a:solidFill>
                  <a:prstDash val="solid"/>
                </a:ln>
                <a:solidFill>
                  <a:srgbClr val="00664D"/>
                </a:solidFill>
                <a:effectLst>
                  <a:outerShdw blurRad="41275" dist="20320" dir="1800000" algn="tl" rotWithShape="0">
                    <a:srgbClr val="000000">
                      <a:alpha val="40000"/>
                    </a:srgbClr>
                  </a:outerShdw>
                </a:effectLst>
                <a:latin typeface="Calibri" panose="020F0502020204030204" pitchFamily="34" charset="0"/>
              </a:rPr>
              <a:t>Nurture:</a:t>
            </a:r>
            <a:endParaRPr lang="pt-BR" sz="2800" dirty="0">
              <a:solidFill>
                <a:srgbClr val="00664D"/>
              </a:solidFill>
              <a:latin typeface="Calibri" panose="020F0502020204030204" pitchFamily="34" charset="0"/>
            </a:endParaRPr>
          </a:p>
          <a:p>
            <a:pPr lvl="0"/>
            <a:r>
              <a:rPr lang="en-US" sz="2800" dirty="0">
                <a:latin typeface="Calibri" panose="020F0502020204030204" pitchFamily="34" charset="0"/>
              </a:rPr>
              <a:t>elevate women as persons of inestimable worth because they have been created </a:t>
            </a:r>
            <a:r>
              <a:rPr lang="en-US" sz="2800" dirty="0" smtClean="0">
                <a:latin typeface="Calibri" panose="020F0502020204030204" pitchFamily="34" charset="0"/>
              </a:rPr>
              <a:t>and </a:t>
            </a:r>
            <a:r>
              <a:rPr lang="en-US" sz="2800" dirty="0" smtClean="0">
                <a:latin typeface="Calibri" panose="020F0502020204030204" pitchFamily="34" charset="0"/>
              </a:rPr>
              <a:t>redeemed</a:t>
            </a:r>
          </a:p>
          <a:p>
            <a:pPr marL="0" lvl="0" indent="0">
              <a:buNone/>
            </a:pPr>
            <a:endParaRPr lang="pt-BR" sz="1800" dirty="0" smtClean="0">
              <a:latin typeface="Calibri" panose="020F0502020204030204" pitchFamily="34" charset="0"/>
            </a:endParaRPr>
          </a:p>
          <a:p>
            <a:r>
              <a:rPr lang="en-US" sz="2800" dirty="0" smtClean="0">
                <a:latin typeface="Calibri" panose="020F0502020204030204" pitchFamily="34" charset="0"/>
              </a:rPr>
              <a:t>enable </a:t>
            </a:r>
            <a:r>
              <a:rPr lang="en-US" sz="2800" dirty="0">
                <a:latin typeface="Calibri" panose="020F0502020204030204" pitchFamily="34" charset="0"/>
              </a:rPr>
              <a:t>women to deepen their </a:t>
            </a:r>
            <a:r>
              <a:rPr lang="en-US" sz="2800" dirty="0" smtClean="0">
                <a:latin typeface="Calibri" panose="020F0502020204030204" pitchFamily="34" charset="0"/>
              </a:rPr>
              <a:t/>
            </a:r>
            <a:br>
              <a:rPr lang="en-US" sz="2800" dirty="0" smtClean="0">
                <a:latin typeface="Calibri" panose="020F0502020204030204" pitchFamily="34" charset="0"/>
              </a:rPr>
            </a:br>
            <a:r>
              <a:rPr lang="en-US" sz="2800" dirty="0" smtClean="0">
                <a:latin typeface="Calibri" panose="020F0502020204030204" pitchFamily="34" charset="0"/>
              </a:rPr>
              <a:t>faith </a:t>
            </a:r>
            <a:r>
              <a:rPr lang="en-US" sz="2800" dirty="0">
                <a:latin typeface="Calibri" panose="020F0502020204030204" pitchFamily="34" charset="0"/>
              </a:rPr>
              <a:t>and experience spiritual </a:t>
            </a:r>
            <a:r>
              <a:rPr lang="en-US" sz="2800" dirty="0" smtClean="0">
                <a:latin typeface="Calibri" panose="020F0502020204030204" pitchFamily="34" charset="0"/>
              </a:rPr>
              <a:t/>
            </a:r>
            <a:br>
              <a:rPr lang="en-US" sz="2800" dirty="0" smtClean="0">
                <a:latin typeface="Calibri" panose="020F0502020204030204" pitchFamily="34" charset="0"/>
              </a:rPr>
            </a:br>
            <a:r>
              <a:rPr lang="en-US" sz="2800" dirty="0" smtClean="0">
                <a:latin typeface="Calibri" panose="020F0502020204030204" pitchFamily="34" charset="0"/>
              </a:rPr>
              <a:t>growth </a:t>
            </a:r>
            <a:r>
              <a:rPr lang="en-US" sz="2800" dirty="0">
                <a:latin typeface="Calibri" panose="020F0502020204030204" pitchFamily="34" charset="0"/>
              </a:rPr>
              <a:t>and </a:t>
            </a:r>
            <a:r>
              <a:rPr lang="en-US" sz="2800" dirty="0" smtClean="0">
                <a:latin typeface="Calibri" panose="020F0502020204030204" pitchFamily="34" charset="0"/>
              </a:rPr>
              <a:t>renewal</a:t>
            </a:r>
            <a:endParaRPr lang="pt-BR" sz="1800" dirty="0">
              <a:latin typeface="Calibri" panose="020F0502020204030204" pitchFamily="34" charset="0"/>
            </a:endParaRPr>
          </a:p>
        </p:txBody>
      </p:sp>
      <p:sp>
        <p:nvSpPr>
          <p:cNvPr id="6" name="Rectangle 5"/>
          <p:cNvSpPr/>
          <p:nvPr/>
        </p:nvSpPr>
        <p:spPr>
          <a:xfrm>
            <a:off x="0" y="190500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9999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304800" y="3810000"/>
            <a:ext cx="4724400" cy="1676400"/>
          </a:xfrm>
        </p:spPr>
        <p:txBody>
          <a:bodyPr/>
          <a:lstStyle/>
          <a:p>
            <a:pPr algn="ctr" eaLnBrk="1" hangingPunct="1">
              <a:buNone/>
            </a:pPr>
            <a:r>
              <a:rPr lang="en-US" b="1" dirty="0" smtClean="0">
                <a:solidFill>
                  <a:srgbClr val="860060"/>
                </a:solidFill>
                <a:latin typeface="Calibri" pitchFamily="34" charset="0"/>
                <a:cs typeface="Times New Roman" pitchFamily="18" charset="0"/>
              </a:rPr>
              <a:t>1844</a:t>
            </a:r>
            <a:r>
              <a:rPr lang="en-US" dirty="0" smtClean="0">
                <a:latin typeface="Calibri" pitchFamily="34" charset="0"/>
                <a:cs typeface="Times New Roman" pitchFamily="18" charset="0"/>
              </a:rPr>
              <a:t> </a:t>
            </a:r>
            <a:br>
              <a:rPr lang="en-US" dirty="0" smtClean="0">
                <a:latin typeface="Calibri" pitchFamily="34" charset="0"/>
                <a:cs typeface="Times New Roman" pitchFamily="18" charset="0"/>
              </a:rPr>
            </a:br>
            <a:r>
              <a:rPr lang="en-US" dirty="0" smtClean="0">
                <a:latin typeface="Calibri" pitchFamily="34" charset="0"/>
                <a:cs typeface="Times New Roman" pitchFamily="18" charset="0"/>
              </a:rPr>
              <a:t>Ellen Harmon receives her first vision.</a:t>
            </a:r>
            <a:r>
              <a:rPr lang="en-GB" dirty="0" smtClean="0">
                <a:latin typeface="Calibri" pitchFamily="34" charset="0"/>
              </a:rPr>
              <a:t> </a:t>
            </a:r>
          </a:p>
        </p:txBody>
      </p:sp>
      <p:sp>
        <p:nvSpPr>
          <p:cNvPr id="9" name="Rectangle 2"/>
          <p:cNvSpPr txBox="1">
            <a:spLocks noChangeArrowheads="1"/>
          </p:cNvSpPr>
          <p:nvPr/>
        </p:nvSpPr>
        <p:spPr bwMode="auto">
          <a:xfrm>
            <a:off x="-609600" y="1295400"/>
            <a:ext cx="64008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2700">
                  <a:solidFill>
                    <a:schemeClr val="tx2">
                      <a:satMod val="155000"/>
                    </a:schemeClr>
                  </a:solidFill>
                  <a:prstDash val="solid"/>
                </a:ln>
                <a:solidFill>
                  <a:srgbClr val="00664D"/>
                </a:solidFill>
                <a:effectLst>
                  <a:outerShdw blurRad="41275" dist="20320" dir="1800000" algn="tl" rotWithShape="0">
                    <a:srgbClr val="000000">
                      <a:alpha val="40000"/>
                    </a:srgbClr>
                  </a:outerShdw>
                </a:effectLst>
                <a:uLnTx/>
                <a:uFillTx/>
                <a:latin typeface="Calibri" pitchFamily="34" charset="0"/>
                <a:ea typeface="+mj-ea"/>
                <a:cs typeface="+mj-cs"/>
              </a:rPr>
              <a:t>Women’s Ministries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normalizeH="0" baseline="0" noProof="0" dirty="0" smtClean="0">
                <a:ln w="12700">
                  <a:solidFill>
                    <a:schemeClr val="tx2">
                      <a:satMod val="155000"/>
                    </a:schemeClr>
                  </a:solidFill>
                  <a:prstDash val="solid"/>
                </a:ln>
                <a:solidFill>
                  <a:srgbClr val="00664D"/>
                </a:solidFill>
                <a:effectLst>
                  <a:outerShdw blurRad="41275" dist="20320" dir="1800000" algn="tl" rotWithShape="0">
                    <a:srgbClr val="000000">
                      <a:alpha val="40000"/>
                    </a:srgbClr>
                  </a:outerShdw>
                </a:effectLst>
                <a:uLnTx/>
                <a:uFillTx/>
                <a:latin typeface="Calibri" pitchFamily="34" charset="0"/>
                <a:ea typeface="+mj-ea"/>
                <a:cs typeface="+mj-cs"/>
              </a:rPr>
              <a:t>Time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38200"/>
            <a:ext cx="9144000" cy="1066800"/>
          </a:xfrm>
        </p:spPr>
        <p:txBody>
          <a:bodyPr/>
          <a:lstStyle/>
          <a:p>
            <a:pPr eaLnBrk="1" hangingPunct="1"/>
            <a:r>
              <a:rPr lang="it-IT" sz="3600" b="1" dirty="0" smtClean="0">
                <a:ln w="0"/>
                <a:solidFill>
                  <a:srgbClr val="860060"/>
                </a:solidFill>
                <a:effectLst>
                  <a:outerShdw blurRad="38100" dist="19050" dir="2700000" algn="tl" rotWithShape="0">
                    <a:schemeClr val="dk1">
                      <a:alpha val="40000"/>
                    </a:schemeClr>
                  </a:outerShdw>
                </a:effectLst>
                <a:latin typeface="Calibri" pitchFamily="34" charset="0"/>
              </a:rPr>
              <a:t>Mission Statement</a:t>
            </a:r>
            <a:endParaRPr lang="en-US" sz="3600" b="1" dirty="0">
              <a:ln w="0"/>
              <a:solidFill>
                <a:srgbClr val="860060"/>
              </a:solidFill>
              <a:effectLst>
                <a:outerShdw blurRad="38100" dist="19050" dir="2700000" algn="tl" rotWithShape="0">
                  <a:schemeClr val="dk1">
                    <a:alpha val="40000"/>
                  </a:schemeClr>
                </a:outerShdw>
              </a:effectLst>
              <a:latin typeface="Calibri" pitchFamily="34" charset="0"/>
            </a:endParaRPr>
          </a:p>
        </p:txBody>
      </p:sp>
      <p:sp>
        <p:nvSpPr>
          <p:cNvPr id="110595" name="Rectangle 3"/>
          <p:cNvSpPr>
            <a:spLocks noGrp="1" noChangeArrowheads="1"/>
          </p:cNvSpPr>
          <p:nvPr>
            <p:ph type="body" idx="1"/>
          </p:nvPr>
        </p:nvSpPr>
        <p:spPr>
          <a:xfrm>
            <a:off x="2895600" y="1981200"/>
            <a:ext cx="6248400" cy="4267200"/>
          </a:xfrm>
        </p:spPr>
        <p:txBody>
          <a:bodyPr/>
          <a:lstStyle/>
          <a:p>
            <a:pPr marL="0" indent="0">
              <a:spcBef>
                <a:spcPts val="0"/>
              </a:spcBef>
              <a:buNone/>
            </a:pPr>
            <a:r>
              <a:rPr lang="en-US" sz="4000" dirty="0" smtClean="0">
                <a:latin typeface="Calibri" panose="020F0502020204030204" pitchFamily="34" charset="0"/>
              </a:rPr>
              <a:t>   </a:t>
            </a:r>
            <a:r>
              <a:rPr lang="en-US" sz="4000" b="1" dirty="0" smtClean="0">
                <a:ln w="12700">
                  <a:solidFill>
                    <a:schemeClr val="tx2">
                      <a:satMod val="155000"/>
                    </a:schemeClr>
                  </a:solidFill>
                  <a:prstDash val="solid"/>
                </a:ln>
                <a:solidFill>
                  <a:srgbClr val="00664D"/>
                </a:solidFill>
                <a:effectLst>
                  <a:outerShdw blurRad="41275" dist="20320" dir="1800000" algn="tl" rotWithShape="0">
                    <a:srgbClr val="000000">
                      <a:alpha val="40000"/>
                    </a:srgbClr>
                  </a:outerShdw>
                </a:effectLst>
                <a:latin typeface="Calibri" panose="020F0502020204030204" pitchFamily="34" charset="0"/>
              </a:rPr>
              <a:t>Nurture:</a:t>
            </a:r>
            <a:endParaRPr lang="en-US" sz="4000" b="1" dirty="0" smtClean="0">
              <a:ln>
                <a:solidFill>
                  <a:srgbClr val="FFFFFF"/>
                </a:solidFill>
              </a:ln>
              <a:solidFill>
                <a:srgbClr val="00664D"/>
              </a:solidFill>
              <a:effectLst>
                <a:outerShdw blurRad="38100" dist="38100" dir="2700000" algn="tl">
                  <a:srgbClr val="000000">
                    <a:alpha val="43137"/>
                  </a:srgbClr>
                </a:outerShdw>
              </a:effectLst>
              <a:latin typeface="Calibri" panose="020F0502020204030204" pitchFamily="34" charset="0"/>
            </a:endParaRPr>
          </a:p>
          <a:p>
            <a:pPr marL="0" indent="0">
              <a:spcBef>
                <a:spcPts val="0"/>
              </a:spcBef>
              <a:buNone/>
            </a:pPr>
            <a:endParaRPr lang="en-US" sz="1400" b="1" dirty="0" smtClean="0">
              <a:ln>
                <a:solidFill>
                  <a:srgbClr val="FFFFFF"/>
                </a:solidFill>
              </a:ln>
              <a:solidFill>
                <a:srgbClr val="860060"/>
              </a:solidFill>
              <a:effectLst>
                <a:outerShdw blurRad="38100" dist="38100" dir="2700000" algn="tl">
                  <a:srgbClr val="000000">
                    <a:alpha val="43137"/>
                  </a:srgbClr>
                </a:outerShdw>
              </a:effectLst>
              <a:latin typeface="Calibri" panose="020F0502020204030204" pitchFamily="34" charset="0"/>
            </a:endParaRPr>
          </a:p>
          <a:p>
            <a:pPr>
              <a:spcBef>
                <a:spcPts val="0"/>
              </a:spcBef>
            </a:pPr>
            <a:r>
              <a:rPr lang="en-US" sz="2600" dirty="0" smtClean="0">
                <a:latin typeface="Calibri" panose="020F0502020204030204" pitchFamily="34" charset="0"/>
              </a:rPr>
              <a:t>build </a:t>
            </a:r>
            <a:r>
              <a:rPr lang="en-US" sz="2600" dirty="0">
                <a:latin typeface="Calibri" panose="020F0502020204030204" pitchFamily="34" charset="0"/>
              </a:rPr>
              <a:t>networks among women in the world church to encourage bonds of  friendship and mutual support and the creative exchange of ideas </a:t>
            </a:r>
            <a:r>
              <a:rPr lang="en-US" sz="2600" dirty="0" smtClean="0">
                <a:latin typeface="Calibri" panose="020F0502020204030204" pitchFamily="34" charset="0"/>
              </a:rPr>
              <a:t>and information</a:t>
            </a:r>
          </a:p>
          <a:p>
            <a:pPr marL="0" lvl="0" indent="0">
              <a:spcBef>
                <a:spcPts val="0"/>
              </a:spcBef>
            </a:pPr>
            <a:endParaRPr lang="en-US" sz="800" dirty="0">
              <a:latin typeface="Calibri" panose="020F0502020204030204" pitchFamily="34" charset="0"/>
            </a:endParaRPr>
          </a:p>
          <a:p>
            <a:pPr>
              <a:spcBef>
                <a:spcPts val="0"/>
              </a:spcBef>
            </a:pPr>
            <a:r>
              <a:rPr lang="en-US" sz="2600" dirty="0" smtClean="0">
                <a:latin typeface="Calibri" panose="020F0502020204030204" pitchFamily="34" charset="0"/>
              </a:rPr>
              <a:t> mentor </a:t>
            </a:r>
            <a:r>
              <a:rPr lang="en-US" sz="2600" dirty="0">
                <a:latin typeface="Calibri" panose="020F0502020204030204" pitchFamily="34" charset="0"/>
              </a:rPr>
              <a:t>young Adventist women, encouraging their involvement, and creating paths for them as they reach for their potential in Christ</a:t>
            </a:r>
            <a:r>
              <a:rPr lang="en-US" sz="2600" dirty="0" smtClean="0">
                <a:latin typeface="Calibri" panose="020F0502020204030204" pitchFamily="34" charset="0"/>
              </a:rPr>
              <a:t>.</a:t>
            </a:r>
            <a:endParaRPr lang="pt-BR" sz="2600" dirty="0">
              <a:latin typeface="Calibri" panose="020F0502020204030204" pitchFamily="34" charset="0"/>
            </a:endParaRPr>
          </a:p>
        </p:txBody>
      </p:sp>
      <p:sp>
        <p:nvSpPr>
          <p:cNvPr id="6" name="Rectangle 5"/>
          <p:cNvSpPr/>
          <p:nvPr/>
        </p:nvSpPr>
        <p:spPr>
          <a:xfrm>
            <a:off x="0" y="190500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09062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38200"/>
            <a:ext cx="9144000" cy="1066800"/>
          </a:xfrm>
        </p:spPr>
        <p:txBody>
          <a:bodyPr/>
          <a:lstStyle/>
          <a:p>
            <a:pPr eaLnBrk="1" hangingPunct="1"/>
            <a:r>
              <a:rPr lang="it-IT" sz="3600" b="1" dirty="0" smtClean="0">
                <a:ln w="0"/>
                <a:solidFill>
                  <a:srgbClr val="860060"/>
                </a:solidFill>
                <a:effectLst>
                  <a:outerShdw blurRad="38100" dist="19050" dir="2700000" algn="tl" rotWithShape="0">
                    <a:schemeClr val="dk1">
                      <a:alpha val="40000"/>
                    </a:schemeClr>
                  </a:outerShdw>
                </a:effectLst>
                <a:latin typeface="Calibri" pitchFamily="34" charset="0"/>
              </a:rPr>
              <a:t>Mission Statement</a:t>
            </a:r>
            <a:endParaRPr lang="en-US" sz="3600" b="1" dirty="0">
              <a:ln w="0"/>
              <a:solidFill>
                <a:srgbClr val="860060"/>
              </a:solidFill>
              <a:effectLst>
                <a:outerShdw blurRad="38100" dist="19050" dir="2700000" algn="tl" rotWithShape="0">
                  <a:schemeClr val="dk1">
                    <a:alpha val="40000"/>
                  </a:schemeClr>
                </a:outerShdw>
              </a:effectLst>
              <a:latin typeface="Calibri" pitchFamily="34" charset="0"/>
            </a:endParaRPr>
          </a:p>
        </p:txBody>
      </p:sp>
      <p:sp>
        <p:nvSpPr>
          <p:cNvPr id="6" name="Rectangle 5"/>
          <p:cNvSpPr/>
          <p:nvPr/>
        </p:nvSpPr>
        <p:spPr>
          <a:xfrm>
            <a:off x="0" y="190500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Retângulo 1"/>
          <p:cNvSpPr/>
          <p:nvPr/>
        </p:nvSpPr>
        <p:spPr>
          <a:xfrm>
            <a:off x="3124200" y="2133600"/>
            <a:ext cx="4953000" cy="3939541"/>
          </a:xfrm>
          <a:prstGeom prst="rect">
            <a:avLst/>
          </a:prstGeom>
        </p:spPr>
        <p:txBody>
          <a:bodyPr wrap="square">
            <a:spAutoFit/>
          </a:bodyPr>
          <a:lstStyle/>
          <a:p>
            <a:r>
              <a:rPr lang="pt-BR" sz="4000" b="1" u="none" dirty="0" smtClean="0">
                <a:ln>
                  <a:solidFill>
                    <a:srgbClr val="FFFFFF"/>
                  </a:solidFill>
                </a:ln>
                <a:solidFill>
                  <a:srgbClr val="860060"/>
                </a:solidFill>
                <a:effectLst>
                  <a:outerShdw blurRad="38100" dist="38100" dir="2700000" algn="tl">
                    <a:srgbClr val="000000">
                      <a:alpha val="43137"/>
                    </a:srgbClr>
                  </a:outerShdw>
                </a:effectLst>
                <a:latin typeface="Calibri" panose="020F0502020204030204" pitchFamily="34" charset="0"/>
              </a:rPr>
              <a:t>    </a:t>
            </a:r>
            <a:r>
              <a:rPr lang="pt-BR" sz="4000" b="1" u="none" dirty="0" err="1"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Calibri" panose="020F0502020204030204" pitchFamily="34" charset="0"/>
              </a:rPr>
              <a:t>Empower</a:t>
            </a:r>
            <a:r>
              <a:rPr lang="pt-BR" sz="4000" b="1" u="none"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latin typeface="Calibri" panose="020F0502020204030204" pitchFamily="34" charset="0"/>
              </a:rPr>
              <a:t>:</a:t>
            </a:r>
            <a:endParaRPr lang="pt-BR" sz="4000" b="1" u="none" dirty="0" smtClean="0">
              <a:ln>
                <a:solidFill>
                  <a:srgbClr val="FFFFFF"/>
                </a:solidFill>
              </a:ln>
              <a:solidFill>
                <a:schemeClr val="accent5">
                  <a:lumMod val="50000"/>
                </a:schemeClr>
              </a:solidFill>
              <a:effectLst>
                <a:outerShdw blurRad="38100" dist="38100" dir="2700000" algn="tl">
                  <a:srgbClr val="000000">
                    <a:alpha val="43137"/>
                  </a:srgbClr>
                </a:outerShdw>
              </a:effectLst>
              <a:latin typeface="Calibri" panose="020F0502020204030204" pitchFamily="34" charset="0"/>
            </a:endParaRPr>
          </a:p>
          <a:p>
            <a:endParaRPr lang="pt-BR" sz="1400" b="1" u="none" dirty="0" smtClean="0">
              <a:ln>
                <a:solidFill>
                  <a:srgbClr val="FFFFFF"/>
                </a:solidFill>
              </a:ln>
              <a:solidFill>
                <a:srgbClr val="860060"/>
              </a:solidFill>
              <a:effectLst>
                <a:outerShdw blurRad="38100" dist="38100" dir="2700000" algn="tl">
                  <a:srgbClr val="000000">
                    <a:alpha val="43137"/>
                  </a:srgbClr>
                </a:outerShdw>
              </a:effectLst>
              <a:latin typeface="Calibri" panose="020F0502020204030204" pitchFamily="34" charset="0"/>
            </a:endParaRPr>
          </a:p>
          <a:p>
            <a:pPr marL="457200" indent="-457200">
              <a:buFont typeface="Arial"/>
              <a:buChar char="•"/>
            </a:pPr>
            <a:r>
              <a:rPr lang="pt-BR" sz="2800" u="none" dirty="0" smtClean="0">
                <a:latin typeface="Calibri" panose="020F0502020204030204" pitchFamily="34" charset="0"/>
              </a:rPr>
              <a:t> </a:t>
            </a:r>
            <a:r>
              <a:rPr lang="pt-BR" sz="2800" u="none" dirty="0" err="1" smtClean="0">
                <a:latin typeface="Calibri" panose="020F0502020204030204" pitchFamily="34" charset="0"/>
              </a:rPr>
              <a:t>seek</a:t>
            </a:r>
            <a:r>
              <a:rPr lang="pt-BR" sz="2800" u="none" dirty="0" smtClean="0">
                <a:latin typeface="Calibri" panose="020F0502020204030204" pitchFamily="34" charset="0"/>
              </a:rPr>
              <a:t> </a:t>
            </a:r>
            <a:r>
              <a:rPr lang="pt-BR" sz="2800" u="none" dirty="0" err="1">
                <a:latin typeface="Calibri" panose="020F0502020204030204" pitchFamily="34" charset="0"/>
              </a:rPr>
              <a:t>expanding</a:t>
            </a:r>
            <a:r>
              <a:rPr lang="pt-BR" sz="2800" u="none" dirty="0">
                <a:latin typeface="Calibri" panose="020F0502020204030204" pitchFamily="34" charset="0"/>
              </a:rPr>
              <a:t> </a:t>
            </a:r>
            <a:r>
              <a:rPr lang="pt-BR" sz="2800" u="none" dirty="0" err="1">
                <a:latin typeface="Calibri" panose="020F0502020204030204" pitchFamily="34" charset="0"/>
              </a:rPr>
              <a:t>avenues</a:t>
            </a:r>
            <a:r>
              <a:rPr lang="pt-BR" sz="2800" u="none" dirty="0">
                <a:latin typeface="Calibri" panose="020F0502020204030204" pitchFamily="34" charset="0"/>
              </a:rPr>
              <a:t> </a:t>
            </a:r>
            <a:r>
              <a:rPr lang="pt-BR" sz="2800" u="none" dirty="0" err="1">
                <a:latin typeface="Calibri" panose="020F0502020204030204" pitchFamily="34" charset="0"/>
              </a:rPr>
              <a:t>of</a:t>
            </a:r>
            <a:r>
              <a:rPr lang="pt-BR" sz="2800" u="none" dirty="0">
                <a:latin typeface="Calibri" panose="020F0502020204030204" pitchFamily="34" charset="0"/>
              </a:rPr>
              <a:t> </a:t>
            </a:r>
            <a:r>
              <a:rPr lang="pt-BR" sz="2800" u="none" dirty="0" err="1">
                <a:latin typeface="Calibri" panose="020F0502020204030204" pitchFamily="34" charset="0"/>
              </a:rPr>
              <a:t>dynamic</a:t>
            </a:r>
            <a:r>
              <a:rPr lang="pt-BR" sz="2800" u="none" dirty="0">
                <a:latin typeface="Calibri" panose="020F0502020204030204" pitchFamily="34" charset="0"/>
              </a:rPr>
              <a:t> </a:t>
            </a:r>
            <a:r>
              <a:rPr lang="pt-BR" sz="2800" u="none" dirty="0" err="1">
                <a:latin typeface="Calibri" panose="020F0502020204030204" pitchFamily="34" charset="0"/>
              </a:rPr>
              <a:t>Christ</a:t>
            </a:r>
            <a:r>
              <a:rPr lang="pt-BR" sz="2800" u="none" dirty="0">
                <a:latin typeface="Calibri" panose="020F0502020204030204" pitchFamily="34" charset="0"/>
              </a:rPr>
              <a:t> </a:t>
            </a:r>
            <a:r>
              <a:rPr lang="pt-BR" sz="2800" u="none" dirty="0" err="1">
                <a:latin typeface="Calibri" panose="020F0502020204030204" pitchFamily="34" charset="0"/>
              </a:rPr>
              <a:t>service</a:t>
            </a:r>
            <a:r>
              <a:rPr lang="pt-BR" sz="2800" u="none" dirty="0">
                <a:latin typeface="Calibri" panose="020F0502020204030204" pitchFamily="34" charset="0"/>
              </a:rPr>
              <a:t> for </a:t>
            </a:r>
            <a:r>
              <a:rPr lang="pt-BR" sz="2800" u="none" dirty="0" err="1" smtClean="0">
                <a:latin typeface="Calibri" panose="020F0502020204030204" pitchFamily="34" charset="0"/>
              </a:rPr>
              <a:t>women</a:t>
            </a:r>
            <a:endParaRPr lang="pt-BR" sz="2800" u="none" dirty="0" smtClean="0">
              <a:latin typeface="Calibri" panose="020F0502020204030204" pitchFamily="34" charset="0"/>
            </a:endParaRPr>
          </a:p>
          <a:p>
            <a:endParaRPr lang="pt-BR" sz="2800" u="none" dirty="0">
              <a:latin typeface="Calibri" panose="020F0502020204030204" pitchFamily="34" charset="0"/>
            </a:endParaRPr>
          </a:p>
          <a:p>
            <a:pPr marL="457200" indent="-457200">
              <a:buFont typeface="Arial"/>
              <a:buChar char="•"/>
            </a:pPr>
            <a:r>
              <a:rPr lang="pt-BR" sz="2800" u="none" dirty="0" err="1" smtClean="0">
                <a:latin typeface="Calibri" panose="020F0502020204030204" pitchFamily="34" charset="0"/>
              </a:rPr>
              <a:t>bring</a:t>
            </a:r>
            <a:r>
              <a:rPr lang="pt-BR" sz="2800" u="none" dirty="0" smtClean="0">
                <a:latin typeface="Calibri" panose="020F0502020204030204" pitchFamily="34" charset="0"/>
              </a:rPr>
              <a:t> </a:t>
            </a:r>
            <a:r>
              <a:rPr lang="pt-BR" sz="2800" u="none" dirty="0" err="1">
                <a:latin typeface="Calibri" panose="020F0502020204030204" pitchFamily="34" charset="0"/>
              </a:rPr>
              <a:t>women’s</a:t>
            </a:r>
            <a:r>
              <a:rPr lang="pt-BR" sz="2800" u="none" dirty="0">
                <a:latin typeface="Calibri" panose="020F0502020204030204" pitchFamily="34" charset="0"/>
              </a:rPr>
              <a:t> </a:t>
            </a:r>
            <a:r>
              <a:rPr lang="pt-BR" sz="2800" u="none" dirty="0" err="1">
                <a:latin typeface="Calibri" panose="020F0502020204030204" pitchFamily="34" charset="0"/>
              </a:rPr>
              <a:t>unique</a:t>
            </a:r>
            <a:r>
              <a:rPr lang="pt-BR" sz="2800" u="none" dirty="0">
                <a:latin typeface="Calibri" panose="020F0502020204030204" pitchFamily="34" charset="0"/>
              </a:rPr>
              <a:t> perspectives </a:t>
            </a:r>
            <a:r>
              <a:rPr lang="pt-BR" sz="2800" u="none" dirty="0" err="1">
                <a:latin typeface="Calibri" panose="020F0502020204030204" pitchFamily="34" charset="0"/>
              </a:rPr>
              <a:t>to</a:t>
            </a:r>
            <a:r>
              <a:rPr lang="pt-BR" sz="2800" u="none" dirty="0">
                <a:latin typeface="Calibri" panose="020F0502020204030204" pitchFamily="34" charset="0"/>
              </a:rPr>
              <a:t> </a:t>
            </a:r>
            <a:r>
              <a:rPr lang="pt-BR" sz="2800" u="none" dirty="0" err="1">
                <a:latin typeface="Calibri" panose="020F0502020204030204" pitchFamily="34" charset="0"/>
              </a:rPr>
              <a:t>the</a:t>
            </a:r>
            <a:r>
              <a:rPr lang="pt-BR" sz="2800" u="none" dirty="0">
                <a:latin typeface="Calibri" panose="020F0502020204030204" pitchFamily="34" charset="0"/>
              </a:rPr>
              <a:t> </a:t>
            </a:r>
            <a:r>
              <a:rPr lang="pt-BR" sz="2800" u="none" dirty="0" err="1">
                <a:latin typeface="Calibri" panose="020F0502020204030204" pitchFamily="34" charset="0"/>
              </a:rPr>
              <a:t>issues</a:t>
            </a:r>
            <a:r>
              <a:rPr lang="pt-BR" sz="2800" u="none" dirty="0">
                <a:latin typeface="Calibri" panose="020F0502020204030204" pitchFamily="34" charset="0"/>
              </a:rPr>
              <a:t> </a:t>
            </a:r>
            <a:r>
              <a:rPr lang="pt-BR" sz="2800" u="none" dirty="0" err="1">
                <a:latin typeface="Calibri" panose="020F0502020204030204" pitchFamily="34" charset="0"/>
              </a:rPr>
              <a:t>facing</a:t>
            </a:r>
            <a:r>
              <a:rPr lang="pt-BR" sz="2800" u="none" dirty="0">
                <a:latin typeface="Calibri" panose="020F0502020204030204" pitchFamily="34" charset="0"/>
              </a:rPr>
              <a:t> </a:t>
            </a:r>
            <a:r>
              <a:rPr lang="pt-BR" sz="2800" u="none" dirty="0" err="1">
                <a:latin typeface="Calibri" panose="020F0502020204030204" pitchFamily="34" charset="0"/>
              </a:rPr>
              <a:t>the</a:t>
            </a:r>
            <a:r>
              <a:rPr lang="pt-BR" sz="2800" u="none" dirty="0">
                <a:latin typeface="Calibri" panose="020F0502020204030204" pitchFamily="34" charset="0"/>
              </a:rPr>
              <a:t> world </a:t>
            </a:r>
            <a:r>
              <a:rPr lang="pt-BR" sz="2800" u="none" dirty="0" err="1">
                <a:latin typeface="Calibri" panose="020F0502020204030204" pitchFamily="34" charset="0"/>
              </a:rPr>
              <a:t>church</a:t>
            </a:r>
            <a:endParaRPr lang="pt-BR" sz="2800" u="none" dirty="0">
              <a:latin typeface="Calibri" panose="020F0502020204030204" pitchFamily="34" charset="0"/>
            </a:endParaRPr>
          </a:p>
        </p:txBody>
      </p:sp>
    </p:spTree>
    <p:extLst>
      <p:ext uri="{BB962C8B-B14F-4D97-AF65-F5344CB8AC3E}">
        <p14:creationId xmlns:p14="http://schemas.microsoft.com/office/powerpoint/2010/main" val="29213681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38200"/>
            <a:ext cx="9144000" cy="1066800"/>
          </a:xfrm>
        </p:spPr>
        <p:txBody>
          <a:bodyPr/>
          <a:lstStyle/>
          <a:p>
            <a:pPr eaLnBrk="1" hangingPunct="1"/>
            <a:r>
              <a:rPr lang="it-IT" sz="3200" b="1" dirty="0" smtClean="0">
                <a:ln w="0"/>
                <a:solidFill>
                  <a:srgbClr val="860060"/>
                </a:solidFill>
                <a:effectLst>
                  <a:outerShdw blurRad="38100" dist="19050" dir="2700000" algn="tl" rotWithShape="0">
                    <a:schemeClr val="dk1">
                      <a:alpha val="40000"/>
                    </a:schemeClr>
                  </a:outerShdw>
                </a:effectLst>
                <a:latin typeface="Calibri" pitchFamily="34" charset="0"/>
              </a:rPr>
              <a:t>Mission Statement</a:t>
            </a:r>
            <a:endParaRPr lang="en-US" sz="3200" b="1" dirty="0">
              <a:ln w="0"/>
              <a:solidFill>
                <a:srgbClr val="860060"/>
              </a:solidFill>
              <a:effectLst>
                <a:outerShdw blurRad="38100" dist="19050" dir="2700000" algn="tl" rotWithShape="0">
                  <a:schemeClr val="dk1">
                    <a:alpha val="40000"/>
                  </a:schemeClr>
                </a:outerShdw>
              </a:effectLst>
              <a:latin typeface="Calibri" pitchFamily="34" charset="0"/>
            </a:endParaRPr>
          </a:p>
        </p:txBody>
      </p:sp>
      <p:sp>
        <p:nvSpPr>
          <p:cNvPr id="6" name="Rectangle 5"/>
          <p:cNvSpPr/>
          <p:nvPr/>
        </p:nvSpPr>
        <p:spPr>
          <a:xfrm>
            <a:off x="0" y="190500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Retângulo 1"/>
          <p:cNvSpPr/>
          <p:nvPr/>
        </p:nvSpPr>
        <p:spPr>
          <a:xfrm>
            <a:off x="3657600" y="2209800"/>
            <a:ext cx="5029200" cy="4339650"/>
          </a:xfrm>
          <a:prstGeom prst="rect">
            <a:avLst/>
          </a:prstGeom>
        </p:spPr>
        <p:txBody>
          <a:bodyPr wrap="square">
            <a:spAutoFit/>
          </a:bodyPr>
          <a:lstStyle/>
          <a:p>
            <a:r>
              <a:rPr lang="pt-BR" sz="4000" b="1" u="none" dirty="0" smtClean="0">
                <a:ln>
                  <a:solidFill>
                    <a:srgbClr val="FFFFFF"/>
                  </a:solidFill>
                </a:ln>
                <a:solidFill>
                  <a:srgbClr val="860060"/>
                </a:solidFill>
                <a:effectLst>
                  <a:outerShdw blurRad="38100" dist="38100" dir="2700000" algn="tl">
                    <a:srgbClr val="000000">
                      <a:alpha val="43137"/>
                    </a:srgbClr>
                  </a:outerShdw>
                </a:effectLst>
                <a:latin typeface="Calibri" panose="020F0502020204030204" pitchFamily="34" charset="0"/>
              </a:rPr>
              <a:t>  </a:t>
            </a:r>
            <a:r>
              <a:rPr lang="pt-BR" sz="4000" b="1" u="none" dirty="0" smtClean="0">
                <a:ln w="12700">
                  <a:solidFill>
                    <a:schemeClr val="tx2">
                      <a:satMod val="155000"/>
                    </a:schemeClr>
                  </a:solidFill>
                  <a:prstDash val="solid"/>
                </a:ln>
                <a:solidFill>
                  <a:srgbClr val="32946A"/>
                </a:solidFill>
                <a:effectLst>
                  <a:outerShdw blurRad="41275" dist="20320" dir="1800000" algn="tl" rotWithShape="0">
                    <a:srgbClr val="000000">
                      <a:alpha val="40000"/>
                    </a:srgbClr>
                  </a:outerShdw>
                </a:effectLst>
                <a:latin typeface="Calibri" panose="020F0502020204030204" pitchFamily="34" charset="0"/>
              </a:rPr>
              <a:t> </a:t>
            </a:r>
            <a:r>
              <a:rPr lang="pt-BR" sz="4000" b="1" u="none" dirty="0" err="1" smtClean="0">
                <a:ln w="12700">
                  <a:solidFill>
                    <a:schemeClr val="tx2">
                      <a:satMod val="155000"/>
                    </a:schemeClr>
                  </a:solidFill>
                  <a:prstDash val="solid"/>
                </a:ln>
                <a:solidFill>
                  <a:srgbClr val="32946A"/>
                </a:solidFill>
                <a:effectLst>
                  <a:outerShdw blurRad="41275" dist="20320" dir="1800000" algn="tl" rotWithShape="0">
                    <a:srgbClr val="000000">
                      <a:alpha val="40000"/>
                    </a:srgbClr>
                  </a:outerShdw>
                </a:effectLst>
                <a:latin typeface="Calibri" panose="020F0502020204030204" pitchFamily="34" charset="0"/>
              </a:rPr>
              <a:t>Empower</a:t>
            </a:r>
            <a:r>
              <a:rPr lang="pt-BR" sz="4000" b="1" u="none" dirty="0" smtClean="0">
                <a:ln w="12700">
                  <a:solidFill>
                    <a:schemeClr val="tx2">
                      <a:satMod val="155000"/>
                    </a:schemeClr>
                  </a:solidFill>
                  <a:prstDash val="solid"/>
                </a:ln>
                <a:solidFill>
                  <a:srgbClr val="32946A"/>
                </a:solidFill>
                <a:effectLst>
                  <a:outerShdw blurRad="41275" dist="20320" dir="1800000" algn="tl" rotWithShape="0">
                    <a:srgbClr val="000000">
                      <a:alpha val="40000"/>
                    </a:srgbClr>
                  </a:outerShdw>
                </a:effectLst>
                <a:latin typeface="Calibri" panose="020F0502020204030204" pitchFamily="34" charset="0"/>
              </a:rPr>
              <a:t>:</a:t>
            </a:r>
          </a:p>
          <a:p>
            <a:endParaRPr lang="pt-BR" sz="1200" u="none" dirty="0" smtClean="0">
              <a:latin typeface="Calibri" panose="020F0502020204030204" pitchFamily="34" charset="0"/>
            </a:endParaRPr>
          </a:p>
          <a:p>
            <a:pPr marL="457200" indent="-457200">
              <a:buFont typeface="Arial"/>
              <a:buChar char="•"/>
            </a:pPr>
            <a:r>
              <a:rPr lang="pt-BR" sz="2800" u="none" dirty="0">
                <a:latin typeface="Calibri" panose="020F0502020204030204" pitchFamily="34" charset="0"/>
              </a:rPr>
              <a:t>C</a:t>
            </a:r>
            <a:r>
              <a:rPr lang="pt-BR" sz="2800" u="none" dirty="0" smtClean="0">
                <a:latin typeface="Calibri" panose="020F0502020204030204" pitchFamily="34" charset="0"/>
              </a:rPr>
              <a:t>hallenge </a:t>
            </a:r>
            <a:r>
              <a:rPr lang="pt-BR" sz="2800" u="none" dirty="0" smtClean="0">
                <a:latin typeface="Calibri" panose="020F0502020204030204" pitchFamily="34" charset="0"/>
              </a:rPr>
              <a:t>each Adventist woman with her potential to complement the gifts given to other women and men as they work side by side to further the global mission of the Seventh-day Adventist Church</a:t>
            </a:r>
            <a:endParaRPr lang="pt-BR" sz="2800" u="none" dirty="0">
              <a:latin typeface="Calibri" panose="020F0502020204030204" pitchFamily="34" charset="0"/>
            </a:endParaRPr>
          </a:p>
        </p:txBody>
      </p:sp>
    </p:spTree>
    <p:extLst>
      <p:ext uri="{BB962C8B-B14F-4D97-AF65-F5344CB8AC3E}">
        <p14:creationId xmlns:p14="http://schemas.microsoft.com/office/powerpoint/2010/main" val="190665602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38200"/>
            <a:ext cx="9144000" cy="1066800"/>
          </a:xfrm>
        </p:spPr>
        <p:txBody>
          <a:bodyPr/>
          <a:lstStyle/>
          <a:p>
            <a:pPr eaLnBrk="1" hangingPunct="1"/>
            <a:r>
              <a:rPr lang="it-IT" sz="3200" b="1" dirty="0" smtClean="0">
                <a:ln w="0"/>
                <a:solidFill>
                  <a:srgbClr val="860060"/>
                </a:solidFill>
                <a:effectLst>
                  <a:outerShdw blurRad="38100" dist="19050" dir="2700000" algn="tl" rotWithShape="0">
                    <a:schemeClr val="dk1">
                      <a:alpha val="40000"/>
                    </a:schemeClr>
                  </a:outerShdw>
                </a:effectLst>
                <a:latin typeface="Calibri" pitchFamily="34" charset="0"/>
              </a:rPr>
              <a:t>Mission Statement</a:t>
            </a:r>
            <a:endParaRPr lang="en-US" sz="3200" b="1" dirty="0">
              <a:ln w="0"/>
              <a:solidFill>
                <a:srgbClr val="860060"/>
              </a:solidFill>
              <a:effectLst>
                <a:outerShdw blurRad="38100" dist="19050" dir="2700000" algn="tl" rotWithShape="0">
                  <a:schemeClr val="dk1">
                    <a:alpha val="40000"/>
                  </a:schemeClr>
                </a:outerShdw>
              </a:effectLst>
              <a:latin typeface="Calibri" pitchFamily="34" charset="0"/>
            </a:endParaRPr>
          </a:p>
        </p:txBody>
      </p:sp>
      <p:sp>
        <p:nvSpPr>
          <p:cNvPr id="6" name="Rectangle 5"/>
          <p:cNvSpPr/>
          <p:nvPr/>
        </p:nvSpPr>
        <p:spPr>
          <a:xfrm>
            <a:off x="0" y="190500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Retângulo 1"/>
          <p:cNvSpPr/>
          <p:nvPr/>
        </p:nvSpPr>
        <p:spPr>
          <a:xfrm>
            <a:off x="2743200" y="1981200"/>
            <a:ext cx="6248400" cy="5016758"/>
          </a:xfrm>
          <a:prstGeom prst="rect">
            <a:avLst/>
          </a:prstGeom>
        </p:spPr>
        <p:txBody>
          <a:bodyPr wrap="square">
            <a:spAutoFit/>
          </a:bodyPr>
          <a:lstStyle/>
          <a:p>
            <a:r>
              <a:rPr lang="en-US" sz="4000" b="1" u="none" dirty="0" smtClean="0">
                <a:ln>
                  <a:solidFill>
                    <a:srgbClr val="FFFFFF"/>
                  </a:solidFill>
                </a:ln>
                <a:solidFill>
                  <a:srgbClr val="860060"/>
                </a:solidFill>
                <a:effectLst>
                  <a:outerShdw blurRad="38100" dist="38100" dir="2700000" algn="tl">
                    <a:srgbClr val="000000">
                      <a:alpha val="43137"/>
                    </a:srgbClr>
                  </a:outerShdw>
                </a:effectLst>
                <a:latin typeface="Calibri" panose="020F0502020204030204" pitchFamily="34" charset="0"/>
              </a:rPr>
              <a:t>  </a:t>
            </a:r>
            <a:r>
              <a:rPr lang="en-US" sz="4000" b="1" u="none" dirty="0" smtClean="0">
                <a:ln w="12700">
                  <a:solidFill>
                    <a:schemeClr val="tx2">
                      <a:satMod val="155000"/>
                    </a:schemeClr>
                  </a:solidFill>
                  <a:prstDash val="solid"/>
                </a:ln>
                <a:solidFill>
                  <a:srgbClr val="32946A"/>
                </a:solidFill>
                <a:effectLst>
                  <a:outerShdw blurRad="41275" dist="20320" dir="1800000" algn="tl" rotWithShape="0">
                    <a:srgbClr val="000000">
                      <a:alpha val="40000"/>
                    </a:srgbClr>
                  </a:outerShdw>
                </a:effectLst>
                <a:latin typeface="Calibri" panose="020F0502020204030204" pitchFamily="34" charset="0"/>
              </a:rPr>
              <a:t> Outreach</a:t>
            </a:r>
            <a:r>
              <a:rPr lang="en-US" sz="4000" b="1" u="none" dirty="0">
                <a:ln w="12700">
                  <a:solidFill>
                    <a:schemeClr val="tx2">
                      <a:satMod val="155000"/>
                    </a:schemeClr>
                  </a:solidFill>
                  <a:prstDash val="solid"/>
                </a:ln>
                <a:solidFill>
                  <a:srgbClr val="32946A"/>
                </a:solidFill>
                <a:effectLst>
                  <a:outerShdw blurRad="41275" dist="20320" dir="1800000" algn="tl" rotWithShape="0">
                    <a:srgbClr val="000000">
                      <a:alpha val="40000"/>
                    </a:srgbClr>
                  </a:outerShdw>
                </a:effectLst>
                <a:latin typeface="Calibri" panose="020F0502020204030204" pitchFamily="34" charset="0"/>
              </a:rPr>
              <a:t>:</a:t>
            </a:r>
            <a:endParaRPr lang="pt-BR" sz="4000" b="1" u="none" dirty="0">
              <a:ln w="12700">
                <a:solidFill>
                  <a:schemeClr val="tx2">
                    <a:satMod val="155000"/>
                  </a:schemeClr>
                </a:solidFill>
                <a:prstDash val="solid"/>
              </a:ln>
              <a:solidFill>
                <a:srgbClr val="32946A"/>
              </a:solidFill>
              <a:effectLst>
                <a:outerShdw blurRad="41275" dist="20320" dir="1800000" algn="tl" rotWithShape="0">
                  <a:srgbClr val="000000">
                    <a:alpha val="40000"/>
                  </a:srgbClr>
                </a:outerShdw>
              </a:effectLst>
              <a:latin typeface="Calibri" panose="020F0502020204030204" pitchFamily="34" charset="0"/>
            </a:endParaRPr>
          </a:p>
          <a:p>
            <a:pPr lvl="0"/>
            <a:endParaRPr lang="en-US" sz="1600" u="none" dirty="0" smtClean="0">
              <a:latin typeface="Calibri" panose="020F0502020204030204" pitchFamily="34" charset="0"/>
            </a:endParaRPr>
          </a:p>
          <a:p>
            <a:pPr marL="457200" lvl="0" indent="-457200">
              <a:buFont typeface="Arial" panose="020B0604020202020204" pitchFamily="34" charset="0"/>
              <a:buChar char="•"/>
            </a:pPr>
            <a:r>
              <a:rPr lang="en-US" sz="2800" u="none" dirty="0" smtClean="0">
                <a:latin typeface="Calibri" panose="020F0502020204030204" pitchFamily="34" charset="0"/>
              </a:rPr>
              <a:t>seek </a:t>
            </a:r>
            <a:r>
              <a:rPr lang="en-US" sz="2800" u="none" dirty="0">
                <a:latin typeface="Calibri" panose="020F0502020204030204" pitchFamily="34" charset="0"/>
              </a:rPr>
              <a:t>expanding avenues of dynamic Christian service for women that out of the </a:t>
            </a:r>
            <a:r>
              <a:rPr lang="en-US" sz="2800" u="none" dirty="0" smtClean="0">
                <a:latin typeface="Calibri" panose="020F0502020204030204" pitchFamily="34" charset="0"/>
              </a:rPr>
              <a:t>fullness </a:t>
            </a:r>
            <a:r>
              <a:rPr lang="en-US" sz="2800" u="none" dirty="0">
                <a:latin typeface="Calibri" panose="020F0502020204030204" pitchFamily="34" charset="0"/>
              </a:rPr>
              <a:t>we as women have personally found in Jesus Christ, we may be </a:t>
            </a:r>
            <a:r>
              <a:rPr lang="en-US" sz="2800" u="none" dirty="0" smtClean="0">
                <a:latin typeface="Calibri" panose="020F0502020204030204" pitchFamily="34" charset="0"/>
              </a:rPr>
              <a:t>empowered </a:t>
            </a:r>
            <a:r>
              <a:rPr lang="en-US" sz="2800" u="none" dirty="0">
                <a:latin typeface="Calibri" panose="020F0502020204030204" pitchFamily="34" charset="0"/>
              </a:rPr>
              <a:t>to share the good news within our families, among our fellow </a:t>
            </a:r>
            <a:r>
              <a:rPr lang="en-US" sz="2800" u="none" dirty="0" smtClean="0">
                <a:latin typeface="Calibri" panose="020F0502020204030204" pitchFamily="34" charset="0"/>
              </a:rPr>
              <a:t>believers</a:t>
            </a:r>
            <a:r>
              <a:rPr lang="en-US" sz="2800" u="none" dirty="0">
                <a:latin typeface="Calibri" panose="020F0502020204030204" pitchFamily="34" charset="0"/>
              </a:rPr>
              <a:t>, and in ever expanding circles in the </a:t>
            </a:r>
            <a:r>
              <a:rPr lang="en-US" sz="2800" u="none" dirty="0" smtClean="0">
                <a:latin typeface="Calibri" panose="020F0502020204030204" pitchFamily="34" charset="0"/>
              </a:rPr>
              <a:t>unsaved world</a:t>
            </a:r>
            <a:r>
              <a:rPr lang="en-US" sz="2800" u="none" dirty="0">
                <a:latin typeface="Calibri" panose="020F0502020204030204" pitchFamily="34" charset="0"/>
              </a:rPr>
              <a:t>.</a:t>
            </a:r>
            <a:endParaRPr lang="pt-BR" sz="2800" u="none" dirty="0">
              <a:latin typeface="Calibri" panose="020F0502020204030204" pitchFamily="34" charset="0"/>
            </a:endParaRPr>
          </a:p>
        </p:txBody>
      </p:sp>
    </p:spTree>
    <p:extLst>
      <p:ext uri="{BB962C8B-B14F-4D97-AF65-F5344CB8AC3E}">
        <p14:creationId xmlns:p14="http://schemas.microsoft.com/office/powerpoint/2010/main" val="32230165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38200"/>
            <a:ext cx="9144000" cy="1066800"/>
          </a:xfrm>
        </p:spPr>
        <p:txBody>
          <a:bodyPr/>
          <a:lstStyle/>
          <a:p>
            <a:pPr eaLnBrk="1" hangingPunct="1"/>
            <a:r>
              <a:rPr lang="it-IT" sz="3600" b="1" dirty="0" smtClean="0">
                <a:ln w="0"/>
                <a:solidFill>
                  <a:srgbClr val="860060"/>
                </a:solidFill>
                <a:effectLst>
                  <a:outerShdw blurRad="38100" dist="19050" dir="2700000" algn="tl" rotWithShape="0">
                    <a:schemeClr val="dk1">
                      <a:alpha val="40000"/>
                    </a:schemeClr>
                  </a:outerShdw>
                </a:effectLst>
                <a:latin typeface="Calibri" pitchFamily="34" charset="0"/>
              </a:rPr>
              <a:t>Mission Statement</a:t>
            </a:r>
            <a:endParaRPr lang="en-US" sz="3600" b="1" dirty="0">
              <a:ln w="0"/>
              <a:solidFill>
                <a:srgbClr val="860060"/>
              </a:solidFill>
              <a:effectLst>
                <a:outerShdw blurRad="38100" dist="19050" dir="2700000" algn="tl" rotWithShape="0">
                  <a:schemeClr val="dk1">
                    <a:alpha val="40000"/>
                  </a:schemeClr>
                </a:outerShdw>
              </a:effectLst>
              <a:latin typeface="Calibri" pitchFamily="34" charset="0"/>
            </a:endParaRPr>
          </a:p>
        </p:txBody>
      </p:sp>
      <p:sp>
        <p:nvSpPr>
          <p:cNvPr id="6" name="Rectangle 5"/>
          <p:cNvSpPr/>
          <p:nvPr/>
        </p:nvSpPr>
        <p:spPr>
          <a:xfrm>
            <a:off x="0" y="190500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Retângulo 1"/>
          <p:cNvSpPr/>
          <p:nvPr/>
        </p:nvSpPr>
        <p:spPr>
          <a:xfrm>
            <a:off x="990600" y="2201882"/>
            <a:ext cx="7239000" cy="3970318"/>
          </a:xfrm>
          <a:prstGeom prst="rect">
            <a:avLst/>
          </a:prstGeom>
        </p:spPr>
        <p:txBody>
          <a:bodyPr wrap="square">
            <a:spAutoFit/>
          </a:bodyPr>
          <a:lstStyle/>
          <a:p>
            <a:pPr marL="228600" algn="ctr"/>
            <a:r>
              <a:rPr lang="en-US" sz="2800" b="1" u="none" dirty="0" smtClean="0">
                <a:latin typeface="Calibri" pitchFamily="34" charset="0"/>
              </a:rPr>
              <a:t>One of the strengths of Women’s Ministries…</a:t>
            </a:r>
            <a:br>
              <a:rPr lang="en-US" sz="2800" b="1" u="none" dirty="0" smtClean="0">
                <a:latin typeface="Calibri" pitchFamily="34" charset="0"/>
              </a:rPr>
            </a:br>
            <a:endParaRPr lang="en-US" sz="2800" b="1" u="none" dirty="0" smtClean="0">
              <a:latin typeface="Calibri" pitchFamily="34" charset="0"/>
            </a:endParaRPr>
          </a:p>
          <a:p>
            <a:pPr marL="457200" indent="-228600" algn="ctr">
              <a:buFont typeface="Arial" pitchFamily="34" charset="0"/>
              <a:buChar char="•"/>
            </a:pPr>
            <a:r>
              <a:rPr lang="en-US" sz="2800" u="none" dirty="0" smtClean="0">
                <a:latin typeface="Calibri" pitchFamily="34" charset="0"/>
              </a:rPr>
              <a:t>It is important that all Women’s Ministries leaders and committees look at this mission statement carefully to see that all sections of the Mission Statement are studied and plans developed to cover as many of these areas as possible according to the needs of the particular area.</a:t>
            </a:r>
          </a:p>
        </p:txBody>
      </p:sp>
    </p:spTree>
    <p:extLst>
      <p:ext uri="{BB962C8B-B14F-4D97-AF65-F5344CB8AC3E}">
        <p14:creationId xmlns:p14="http://schemas.microsoft.com/office/powerpoint/2010/main" val="370128586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38200"/>
            <a:ext cx="9144000" cy="1066800"/>
          </a:xfrm>
        </p:spPr>
        <p:txBody>
          <a:bodyPr/>
          <a:lstStyle/>
          <a:p>
            <a:pPr eaLnBrk="1" hangingPunct="1"/>
            <a:r>
              <a:rPr lang="en-US" sz="3200" b="1" dirty="0">
                <a:ln w="0"/>
                <a:solidFill>
                  <a:srgbClr val="860060"/>
                </a:solidFill>
                <a:effectLst>
                  <a:outerShdw blurRad="38100" dist="19050" dir="2700000" algn="tl" rotWithShape="0">
                    <a:schemeClr val="dk1">
                      <a:alpha val="40000"/>
                    </a:schemeClr>
                  </a:outerShdw>
                </a:effectLst>
                <a:latin typeface="Calibri" pitchFamily="34" charset="0"/>
              </a:rPr>
              <a:t>Overview of Women’s Ministries </a:t>
            </a:r>
            <a:r>
              <a:rPr lang="en-US" sz="3200" b="1" dirty="0" smtClean="0">
                <a:ln w="0"/>
                <a:solidFill>
                  <a:srgbClr val="860060"/>
                </a:solidFill>
                <a:effectLst>
                  <a:outerShdw blurRad="38100" dist="19050" dir="2700000" algn="tl" rotWithShape="0">
                    <a:schemeClr val="dk1">
                      <a:alpha val="40000"/>
                    </a:schemeClr>
                  </a:outerShdw>
                </a:effectLst>
                <a:latin typeface="Calibri" pitchFamily="34" charset="0"/>
              </a:rPr>
              <a:t/>
            </a:r>
            <a:br>
              <a:rPr lang="en-US" sz="3200" b="1" dirty="0" smtClean="0">
                <a:ln w="0"/>
                <a:solidFill>
                  <a:srgbClr val="860060"/>
                </a:solidFill>
                <a:effectLst>
                  <a:outerShdw blurRad="38100" dist="19050" dir="2700000" algn="tl" rotWithShape="0">
                    <a:schemeClr val="dk1">
                      <a:alpha val="40000"/>
                    </a:schemeClr>
                  </a:outerShdw>
                </a:effectLst>
                <a:latin typeface="Calibri" pitchFamily="34" charset="0"/>
              </a:rPr>
            </a:br>
            <a:r>
              <a:rPr lang="en-US" sz="3200" b="1" i="1" dirty="0" smtClean="0">
                <a:ln w="0"/>
                <a:solidFill>
                  <a:srgbClr val="860060"/>
                </a:solidFill>
                <a:effectLst>
                  <a:outerShdw blurRad="38100" dist="19050" dir="2700000" algn="tl" rotWithShape="0">
                    <a:schemeClr val="dk1">
                      <a:alpha val="40000"/>
                    </a:schemeClr>
                  </a:outerShdw>
                </a:effectLst>
                <a:latin typeface="Calibri" pitchFamily="34" charset="0"/>
              </a:rPr>
              <a:t>Programs </a:t>
            </a:r>
            <a:r>
              <a:rPr lang="en-US" sz="3200" b="1" i="1" dirty="0">
                <a:ln w="0"/>
                <a:solidFill>
                  <a:srgbClr val="860060"/>
                </a:solidFill>
                <a:effectLst>
                  <a:outerShdw blurRad="38100" dist="19050" dir="2700000" algn="tl" rotWithShape="0">
                    <a:schemeClr val="dk1">
                      <a:alpha val="40000"/>
                    </a:schemeClr>
                  </a:outerShdw>
                </a:effectLst>
                <a:latin typeface="Calibri" pitchFamily="34" charset="0"/>
              </a:rPr>
              <a:t>and Resources</a:t>
            </a:r>
          </a:p>
        </p:txBody>
      </p:sp>
      <p:sp>
        <p:nvSpPr>
          <p:cNvPr id="6" name="Rectangle 5"/>
          <p:cNvSpPr/>
          <p:nvPr/>
        </p:nvSpPr>
        <p:spPr>
          <a:xfrm>
            <a:off x="0" y="190500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Retângulo 1"/>
          <p:cNvSpPr/>
          <p:nvPr/>
        </p:nvSpPr>
        <p:spPr>
          <a:xfrm>
            <a:off x="1333500" y="5410200"/>
            <a:ext cx="6477000" cy="1077218"/>
          </a:xfrm>
          <a:prstGeom prst="rect">
            <a:avLst/>
          </a:prstGeom>
        </p:spPr>
        <p:txBody>
          <a:bodyPr wrap="square">
            <a:spAutoFit/>
          </a:bodyPr>
          <a:lstStyle/>
          <a:p>
            <a:pPr lvl="0" algn="ctr"/>
            <a:r>
              <a:rPr lang="en-US" sz="3200" u="none" dirty="0">
                <a:latin typeface="Calibri" panose="020F0502020204030204" pitchFamily="34" charset="0"/>
              </a:rPr>
              <a:t>GC Women’s </a:t>
            </a:r>
            <a:r>
              <a:rPr lang="en-US" sz="3200" u="none" dirty="0" smtClean="0">
                <a:latin typeface="Calibri" panose="020F0502020204030204" pitchFamily="34" charset="0"/>
              </a:rPr>
              <a:t>Ministries </a:t>
            </a:r>
            <a:r>
              <a:rPr lang="en-US" sz="3200" u="none" dirty="0">
                <a:latin typeface="Calibri" panose="020F0502020204030204" pitchFamily="34" charset="0"/>
              </a:rPr>
              <a:t>website: </a:t>
            </a:r>
            <a:r>
              <a:rPr lang="en-US" sz="3200" u="none" dirty="0" err="1" smtClean="0">
                <a:solidFill>
                  <a:srgbClr val="22228B"/>
                </a:solidFill>
                <a:latin typeface="Calibri" panose="020F0502020204030204" pitchFamily="34" charset="0"/>
              </a:rPr>
              <a:t>adventistwomensministries.org</a:t>
            </a:r>
            <a:r>
              <a:rPr lang="en-US" sz="3200" u="none" dirty="0" smtClean="0">
                <a:solidFill>
                  <a:srgbClr val="22228B"/>
                </a:solidFill>
                <a:latin typeface="Calibri" panose="020F0502020204030204" pitchFamily="34" charset="0"/>
              </a:rPr>
              <a:t>  </a:t>
            </a:r>
            <a:endParaRPr lang="pt-BR" sz="3200" u="none" dirty="0">
              <a:solidFill>
                <a:srgbClr val="22228B"/>
              </a:solidFill>
              <a:latin typeface="Calibri" panose="020F0502020204030204" pitchFamily="34" charset="0"/>
            </a:endParaRPr>
          </a:p>
        </p:txBody>
      </p:sp>
    </p:spTree>
    <p:extLst>
      <p:ext uri="{BB962C8B-B14F-4D97-AF65-F5344CB8AC3E}">
        <p14:creationId xmlns:p14="http://schemas.microsoft.com/office/powerpoint/2010/main" val="41516494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38200"/>
            <a:ext cx="9144000" cy="6019800"/>
          </a:xfrm>
          <a:prstGeom prst="rect">
            <a:avLst/>
          </a:prstGeom>
        </p:spPr>
      </p:pic>
      <p:sp>
        <p:nvSpPr>
          <p:cNvPr id="2" name="Retângulo 1"/>
          <p:cNvSpPr/>
          <p:nvPr/>
        </p:nvSpPr>
        <p:spPr>
          <a:xfrm>
            <a:off x="152400" y="3040498"/>
            <a:ext cx="6286500" cy="2903102"/>
          </a:xfrm>
          <a:prstGeom prst="rect">
            <a:avLst/>
          </a:prstGeom>
        </p:spPr>
        <p:txBody>
          <a:bodyPr wrap="square">
            <a:spAutoFit/>
          </a:bodyPr>
          <a:lstStyle/>
          <a:p>
            <a:pPr algn="ctr">
              <a:lnSpc>
                <a:spcPct val="90000"/>
              </a:lnSpc>
            </a:pPr>
            <a:r>
              <a:rPr lang="en-US" sz="2800" u="none" dirty="0">
                <a:solidFill>
                  <a:srgbClr val="22228B"/>
                </a:solidFill>
                <a:latin typeface="Calibri" panose="020F0502020204030204" pitchFamily="34" charset="0"/>
              </a:rPr>
              <a:t>“Many women do noble things</a:t>
            </a:r>
            <a:r>
              <a:rPr lang="en-US" sz="2800" u="none" dirty="0" smtClean="0">
                <a:solidFill>
                  <a:srgbClr val="22228B"/>
                </a:solidFill>
                <a:latin typeface="Calibri" panose="020F0502020204030204" pitchFamily="34" charset="0"/>
              </a:rPr>
              <a:t>, but </a:t>
            </a:r>
            <a:r>
              <a:rPr lang="en-US" sz="2800" u="none" dirty="0">
                <a:solidFill>
                  <a:srgbClr val="22228B"/>
                </a:solidFill>
                <a:latin typeface="Calibri" panose="020F0502020204030204" pitchFamily="34" charset="0"/>
              </a:rPr>
              <a:t>you surpass them </a:t>
            </a:r>
            <a:r>
              <a:rPr lang="en-US" sz="2800" u="none" dirty="0" smtClean="0">
                <a:solidFill>
                  <a:srgbClr val="22228B"/>
                </a:solidFill>
                <a:latin typeface="Calibri" panose="020F0502020204030204" pitchFamily="34" charset="0"/>
              </a:rPr>
              <a:t>all. Charm </a:t>
            </a:r>
            <a:r>
              <a:rPr lang="en-US" sz="2800" u="none" dirty="0">
                <a:solidFill>
                  <a:srgbClr val="22228B"/>
                </a:solidFill>
                <a:latin typeface="Calibri" panose="020F0502020204030204" pitchFamily="34" charset="0"/>
              </a:rPr>
              <a:t>is deceptive, and beauty is fleeting; </a:t>
            </a:r>
            <a:r>
              <a:rPr lang="en-US" sz="2800" u="none" dirty="0" smtClean="0">
                <a:solidFill>
                  <a:srgbClr val="22228B"/>
                </a:solidFill>
                <a:latin typeface="Calibri" panose="020F0502020204030204" pitchFamily="34" charset="0"/>
              </a:rPr>
              <a:t>but </a:t>
            </a:r>
            <a:r>
              <a:rPr lang="en-US" sz="2800" u="none" dirty="0">
                <a:solidFill>
                  <a:srgbClr val="22228B"/>
                </a:solidFill>
                <a:latin typeface="Calibri" panose="020F0502020204030204" pitchFamily="34" charset="0"/>
              </a:rPr>
              <a:t>a woman who fears the Lord is to </a:t>
            </a:r>
            <a:r>
              <a:rPr lang="en-US" sz="2800" u="none" dirty="0" smtClean="0">
                <a:solidFill>
                  <a:srgbClr val="22228B"/>
                </a:solidFill>
                <a:latin typeface="Calibri" panose="020F0502020204030204" pitchFamily="34" charset="0"/>
              </a:rPr>
              <a:t>be praised. Honor </a:t>
            </a:r>
            <a:r>
              <a:rPr lang="en-US" sz="2800" u="none" dirty="0">
                <a:solidFill>
                  <a:srgbClr val="22228B"/>
                </a:solidFill>
                <a:latin typeface="Calibri" panose="020F0502020204030204" pitchFamily="34" charset="0"/>
              </a:rPr>
              <a:t>her for all that her hands have done</a:t>
            </a:r>
            <a:r>
              <a:rPr lang="en-US" sz="2800" u="none" dirty="0" smtClean="0">
                <a:solidFill>
                  <a:srgbClr val="22228B"/>
                </a:solidFill>
                <a:latin typeface="Calibri" panose="020F0502020204030204" pitchFamily="34" charset="0"/>
              </a:rPr>
              <a:t>, and </a:t>
            </a:r>
            <a:r>
              <a:rPr lang="en-US" sz="2800" u="none" dirty="0">
                <a:solidFill>
                  <a:srgbClr val="22228B"/>
                </a:solidFill>
                <a:latin typeface="Calibri" panose="020F0502020204030204" pitchFamily="34" charset="0"/>
              </a:rPr>
              <a:t>let her works bring her praise at the city gate."</a:t>
            </a:r>
            <a:endParaRPr lang="en-US" sz="2800" u="none" dirty="0" smtClean="0">
              <a:solidFill>
                <a:srgbClr val="22228B"/>
              </a:solidFill>
              <a:latin typeface="Calibri" panose="020F0502020204030204" pitchFamily="34" charset="0"/>
            </a:endParaRPr>
          </a:p>
          <a:p>
            <a:pPr algn="ctr">
              <a:lnSpc>
                <a:spcPct val="90000"/>
              </a:lnSpc>
            </a:pPr>
            <a:endParaRPr lang="en-US" sz="1050" u="none" dirty="0" smtClean="0">
              <a:solidFill>
                <a:srgbClr val="22228B"/>
              </a:solidFill>
              <a:latin typeface="Calibri" panose="020F0502020204030204" pitchFamily="34" charset="0"/>
            </a:endParaRPr>
          </a:p>
          <a:p>
            <a:pPr algn="ctr">
              <a:lnSpc>
                <a:spcPct val="90000"/>
              </a:lnSpc>
            </a:pPr>
            <a:r>
              <a:rPr lang="en-US" u="none" dirty="0">
                <a:solidFill>
                  <a:srgbClr val="22228B"/>
                </a:solidFill>
                <a:latin typeface="Calibri" panose="020F0502020204030204" pitchFamily="34" charset="0"/>
              </a:rPr>
              <a:t>Proverbs 31:29-31</a:t>
            </a:r>
            <a:endParaRPr lang="pt-BR" sz="2800" u="none" dirty="0">
              <a:solidFill>
                <a:srgbClr val="22228B"/>
              </a:solidFill>
              <a:latin typeface="Calibri" panose="020F0502020204030204" pitchFamily="34" charset="0"/>
            </a:endParaRPr>
          </a:p>
        </p:txBody>
      </p:sp>
    </p:spTree>
    <p:extLst>
      <p:ext uri="{BB962C8B-B14F-4D97-AF65-F5344CB8AC3E}">
        <p14:creationId xmlns:p14="http://schemas.microsoft.com/office/powerpoint/2010/main" val="14464365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819150" y="1066800"/>
            <a:ext cx="7029450" cy="4419600"/>
          </a:xfrm>
        </p:spPr>
        <p:txBody>
          <a:bodyPr/>
          <a:lstStyle/>
          <a:p>
            <a:pPr marL="0" indent="0" algn="ctr" eaLnBrk="1" hangingPunct="1">
              <a:spcBef>
                <a:spcPts val="0"/>
              </a:spcBef>
              <a:buNone/>
            </a:pPr>
            <a:r>
              <a:rPr lang="en-US" b="1" dirty="0" smtClean="0">
                <a:solidFill>
                  <a:srgbClr val="860060"/>
                </a:solidFill>
                <a:latin typeface="Calibri" pitchFamily="34" charset="0"/>
                <a:cs typeface="Times New Roman" pitchFamily="18" charset="0"/>
              </a:rPr>
              <a:t> 1874</a:t>
            </a:r>
            <a:r>
              <a:rPr lang="en-US" dirty="0" smtClean="0">
                <a:latin typeface="Calibri" pitchFamily="34" charset="0"/>
                <a:cs typeface="Times New Roman" pitchFamily="18" charset="0"/>
              </a:rPr>
              <a:t> </a:t>
            </a:r>
          </a:p>
          <a:p>
            <a:pPr algn="ctr" eaLnBrk="1" hangingPunct="1">
              <a:spcBef>
                <a:spcPts val="0"/>
              </a:spcBef>
              <a:buFont typeface="Arial"/>
              <a:buChar char="•"/>
            </a:pPr>
            <a:r>
              <a:rPr lang="en-US" sz="2800" dirty="0" smtClean="0">
                <a:latin typeface="Calibri" pitchFamily="34" charset="0"/>
                <a:cs typeface="Times New Roman" pitchFamily="18" charset="0"/>
              </a:rPr>
              <a:t>First </a:t>
            </a:r>
            <a:r>
              <a:rPr lang="en-US" sz="2800" dirty="0" err="1" smtClean="0">
                <a:latin typeface="Calibri" pitchFamily="34" charset="0"/>
                <a:cs typeface="Times New Roman" pitchFamily="18" charset="0"/>
              </a:rPr>
              <a:t>Dorcas</a:t>
            </a:r>
            <a:r>
              <a:rPr lang="en-US" sz="2800" dirty="0" smtClean="0">
                <a:latin typeface="Calibri" pitchFamily="34" charset="0"/>
                <a:cs typeface="Times New Roman" pitchFamily="18" charset="0"/>
              </a:rPr>
              <a:t> Society formed in Battle Creek, Michigan, by Mrs. Henry Gardner.</a:t>
            </a:r>
          </a:p>
          <a:p>
            <a:pPr algn="ctr" eaLnBrk="1" hangingPunct="1">
              <a:spcBef>
                <a:spcPts val="0"/>
              </a:spcBef>
              <a:buFont typeface="Arial"/>
              <a:buChar char="•"/>
            </a:pPr>
            <a:endParaRPr lang="en-US" dirty="0" smtClean="0">
              <a:latin typeface="Calibri" pitchFamily="34" charset="0"/>
              <a:cs typeface="Times New Roman" pitchFamily="18" charset="0"/>
            </a:endParaRPr>
          </a:p>
          <a:p>
            <a:pPr algn="ctr" eaLnBrk="1" hangingPunct="1">
              <a:spcBef>
                <a:spcPts val="0"/>
              </a:spcBef>
              <a:buFont typeface="Arial"/>
              <a:buChar char="•"/>
            </a:pPr>
            <a:r>
              <a:rPr lang="en-US" sz="2800" dirty="0" smtClean="0">
                <a:latin typeface="Calibri" pitchFamily="34" charset="0"/>
                <a:cs typeface="Times New Roman" pitchFamily="18" charset="0"/>
              </a:rPr>
              <a:t>Mrs. S. M. I. Henry becomes a national evangelist for the Women’s Christian Temperance Union.</a:t>
            </a:r>
            <a:r>
              <a:rPr lang="en-GB" sz="2800" dirty="0" smtClean="0">
                <a:latin typeface="Calibri" pitchFamily="34" charset="0"/>
              </a:rPr>
              <a:t> </a:t>
            </a:r>
          </a:p>
          <a:p>
            <a:pPr marL="0" indent="0" algn="ctr" eaLnBrk="1" hangingPunct="1">
              <a:spcBef>
                <a:spcPts val="0"/>
              </a:spcBef>
            </a:pPr>
            <a:endParaRPr lang="en-GB" sz="2800" dirty="0">
              <a:latin typeface="Calibri" pitchFamily="34" charset="0"/>
            </a:endParaRPr>
          </a:p>
          <a:p>
            <a:pPr marL="0" indent="0" algn="ctr" eaLnBrk="1" hangingPunct="1">
              <a:spcBef>
                <a:spcPts val="0"/>
              </a:spcBef>
              <a:buNone/>
            </a:pPr>
            <a:r>
              <a:rPr lang="en-US" sz="2800" b="1" dirty="0">
                <a:solidFill>
                  <a:srgbClr val="860060"/>
                </a:solidFill>
                <a:latin typeface="Calibri" pitchFamily="34" charset="0"/>
                <a:cs typeface="Times New Roman" pitchFamily="18" charset="0"/>
              </a:rPr>
              <a:t> </a:t>
            </a:r>
            <a:r>
              <a:rPr lang="en-US" sz="2800" b="1" dirty="0" smtClean="0">
                <a:solidFill>
                  <a:srgbClr val="860060"/>
                </a:solidFill>
                <a:latin typeface="Calibri" pitchFamily="34" charset="0"/>
                <a:cs typeface="Times New Roman" pitchFamily="18" charset="0"/>
              </a:rPr>
              <a:t>1896</a:t>
            </a:r>
          </a:p>
          <a:p>
            <a:pPr algn="ctr" eaLnBrk="1" hangingPunct="1">
              <a:spcBef>
                <a:spcPts val="0"/>
              </a:spcBef>
            </a:pPr>
            <a:r>
              <a:rPr lang="en-US" sz="2800" dirty="0" smtClean="0">
                <a:latin typeface="Calibri" pitchFamily="34" charset="0"/>
                <a:cs typeface="Times New Roman" pitchFamily="18" charset="0"/>
              </a:rPr>
              <a:t>Mrs</a:t>
            </a:r>
            <a:r>
              <a:rPr lang="en-US" sz="2800" dirty="0">
                <a:latin typeface="Calibri" pitchFamily="34" charset="0"/>
                <a:cs typeface="Times New Roman" pitchFamily="18" charset="0"/>
              </a:rPr>
              <a:t>. S. M. I. Henry joins the SDA Church after attending Battle Creek Sanitarium for treatment. </a:t>
            </a:r>
            <a:endParaRPr lang="en-GB" sz="2800" dirty="0">
              <a:latin typeface="Calibri" pitchFamily="34" charset="0"/>
              <a:cs typeface="Times New Roman" pitchFamily="18" charset="0"/>
            </a:endParaRPr>
          </a:p>
          <a:p>
            <a:pPr marL="0" indent="0" algn="ctr" eaLnBrk="1" hangingPunct="1">
              <a:spcBef>
                <a:spcPts val="0"/>
              </a:spcBef>
            </a:pPr>
            <a:endParaRPr lang="en-GB" sz="2800" dirty="0" smtClean="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990600" y="1066800"/>
            <a:ext cx="7010400" cy="4648200"/>
          </a:xfrm>
        </p:spPr>
        <p:txBody>
          <a:bodyPr/>
          <a:lstStyle/>
          <a:p>
            <a:pPr marL="0" indent="0" algn="ctr" eaLnBrk="1" hangingPunct="1">
              <a:spcBef>
                <a:spcPts val="0"/>
              </a:spcBef>
              <a:buNone/>
            </a:pPr>
            <a:r>
              <a:rPr lang="en-US" sz="2800" b="1" dirty="0" smtClean="0">
                <a:solidFill>
                  <a:srgbClr val="860060"/>
                </a:solidFill>
                <a:latin typeface="Calibri" pitchFamily="34" charset="0"/>
                <a:cs typeface="Times New Roman" pitchFamily="18" charset="0"/>
              </a:rPr>
              <a:t> </a:t>
            </a:r>
            <a:r>
              <a:rPr lang="en-US" sz="4000" b="1" dirty="0" smtClean="0">
                <a:solidFill>
                  <a:srgbClr val="860060"/>
                </a:solidFill>
                <a:latin typeface="Calibri" pitchFamily="34" charset="0"/>
                <a:cs typeface="Times New Roman" pitchFamily="18" charset="0"/>
              </a:rPr>
              <a:t>1898</a:t>
            </a:r>
          </a:p>
          <a:p>
            <a:pPr marL="0" indent="0" algn="ctr" eaLnBrk="1" hangingPunct="1">
              <a:spcBef>
                <a:spcPts val="0"/>
              </a:spcBef>
              <a:buNone/>
            </a:pPr>
            <a:endParaRPr lang="en-US" b="1" dirty="0" smtClean="0">
              <a:solidFill>
                <a:srgbClr val="860060"/>
              </a:solidFill>
              <a:latin typeface="Calibri" pitchFamily="34" charset="0"/>
              <a:cs typeface="Times New Roman" pitchFamily="18" charset="0"/>
            </a:endParaRPr>
          </a:p>
          <a:p>
            <a:pPr algn="ctr" eaLnBrk="1" hangingPunct="1">
              <a:spcBef>
                <a:spcPts val="0"/>
              </a:spcBef>
            </a:pPr>
            <a:r>
              <a:rPr lang="en-US" sz="2800" dirty="0" smtClean="0">
                <a:latin typeface="Calibri" panose="020F0502020204030204" pitchFamily="34" charset="0"/>
              </a:rPr>
              <a:t>Mrs</a:t>
            </a:r>
            <a:r>
              <a:rPr lang="en-US" sz="2800" dirty="0">
                <a:latin typeface="Calibri" panose="020F0502020204030204" pitchFamily="34" charset="0"/>
              </a:rPr>
              <a:t>. Henry corresponds with Ellen G. </a:t>
            </a:r>
            <a:r>
              <a:rPr lang="en-US" sz="2800" dirty="0" smtClean="0">
                <a:latin typeface="Calibri" panose="020F0502020204030204" pitchFamily="34" charset="0"/>
              </a:rPr>
              <a:t>White </a:t>
            </a:r>
            <a:r>
              <a:rPr lang="en-US" sz="2800" dirty="0">
                <a:latin typeface="Calibri" panose="020F0502020204030204" pitchFamily="34" charset="0"/>
              </a:rPr>
              <a:t>and outlines “woman ministry”; Ellen </a:t>
            </a:r>
            <a:r>
              <a:rPr lang="en-US" sz="2800" dirty="0" smtClean="0">
                <a:latin typeface="Calibri" panose="020F0502020204030204" pitchFamily="34" charset="0"/>
              </a:rPr>
              <a:t>White </a:t>
            </a:r>
            <a:r>
              <a:rPr lang="en-US" sz="2800" dirty="0">
                <a:latin typeface="Calibri" panose="020F0502020204030204" pitchFamily="34" charset="0"/>
              </a:rPr>
              <a:t>encourages her. </a:t>
            </a:r>
            <a:endParaRPr lang="pt-BR" sz="2800" dirty="0">
              <a:latin typeface="Calibri" panose="020F0502020204030204" pitchFamily="34" charset="0"/>
            </a:endParaRPr>
          </a:p>
          <a:p>
            <a:pPr marL="0" indent="0">
              <a:lnSpc>
                <a:spcPct val="60000"/>
              </a:lnSpc>
              <a:buNone/>
            </a:pPr>
            <a:r>
              <a:rPr lang="en-US" sz="2800" dirty="0">
                <a:latin typeface="Calibri" panose="020F0502020204030204" pitchFamily="34" charset="0"/>
              </a:rPr>
              <a:t> </a:t>
            </a:r>
            <a:endParaRPr lang="pt-BR" sz="2800" dirty="0">
              <a:latin typeface="Calibri" panose="020F0502020204030204" pitchFamily="34" charset="0"/>
            </a:endParaRPr>
          </a:p>
          <a:p>
            <a:pPr algn="ctr"/>
            <a:r>
              <a:rPr lang="en-US" sz="2800" dirty="0" smtClean="0">
                <a:latin typeface="Calibri" panose="020F0502020204030204" pitchFamily="34" charset="0"/>
              </a:rPr>
              <a:t>March </a:t>
            </a:r>
            <a:r>
              <a:rPr lang="en-US" sz="2800" dirty="0">
                <a:latin typeface="Calibri" panose="020F0502020204030204" pitchFamily="34" charset="0"/>
              </a:rPr>
              <a:t>30, Mrs. Henry given a ministerial license by the General Conference. </a:t>
            </a:r>
            <a:endParaRPr lang="pt-BR" sz="2800" dirty="0">
              <a:latin typeface="Calibri" panose="020F0502020204030204" pitchFamily="34" charset="0"/>
            </a:endParaRPr>
          </a:p>
          <a:p>
            <a:pPr algn="ctr">
              <a:lnSpc>
                <a:spcPct val="60000"/>
              </a:lnSpc>
            </a:pPr>
            <a:endParaRPr lang="pt-BR" sz="2800" dirty="0">
              <a:latin typeface="Calibri" panose="020F0502020204030204" pitchFamily="34" charset="0"/>
            </a:endParaRPr>
          </a:p>
          <a:p>
            <a:pPr algn="ctr"/>
            <a:r>
              <a:rPr lang="en-US" sz="2800" dirty="0">
                <a:latin typeface="Calibri" panose="020F0502020204030204" pitchFamily="34" charset="0"/>
              </a:rPr>
              <a:t>SMI </a:t>
            </a:r>
            <a:r>
              <a:rPr lang="en-US" sz="2800" dirty="0" smtClean="0">
                <a:latin typeface="Calibri" panose="020F0502020204030204" pitchFamily="34" charset="0"/>
              </a:rPr>
              <a:t>Henry wrote </a:t>
            </a:r>
            <a:r>
              <a:rPr lang="en-US" sz="2800" dirty="0">
                <a:latin typeface="Calibri" panose="020F0502020204030204" pitchFamily="34" charset="0"/>
              </a:rPr>
              <a:t>a four page supplement to the December 6, 1898, </a:t>
            </a:r>
            <a:r>
              <a:rPr lang="en-US" sz="2800" i="1" dirty="0">
                <a:latin typeface="Calibri" panose="020F0502020204030204" pitchFamily="34" charset="0"/>
              </a:rPr>
              <a:t>Review and Herald.</a:t>
            </a:r>
            <a:endParaRPr lang="pt-BR" sz="2800" dirty="0">
              <a:latin typeface="Calibri" panose="020F0502020204030204" pitchFamily="34" charset="0"/>
            </a:endParaRPr>
          </a:p>
          <a:p>
            <a:pPr algn="ctr" eaLnBrk="1" hangingPunct="1">
              <a:spcBef>
                <a:spcPts val="0"/>
              </a:spcBef>
            </a:pPr>
            <a:endParaRPr lang="en-GB" sz="2800" dirty="0" smtClean="0">
              <a:latin typeface="Calibri" pitchFamily="34" charset="0"/>
              <a:cs typeface="Times New Roman" pitchFamily="18" charset="0"/>
            </a:endParaRPr>
          </a:p>
        </p:txBody>
      </p:sp>
    </p:spTree>
    <p:extLst>
      <p:ext uri="{BB962C8B-B14F-4D97-AF65-F5344CB8AC3E}">
        <p14:creationId xmlns:p14="http://schemas.microsoft.com/office/powerpoint/2010/main" val="11603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33400" y="1371600"/>
            <a:ext cx="7239000" cy="5029200"/>
          </a:xfrm>
        </p:spPr>
        <p:txBody>
          <a:bodyPr/>
          <a:lstStyle/>
          <a:p>
            <a:pPr marL="0" indent="0" algn="ctr" eaLnBrk="1" hangingPunct="1">
              <a:spcBef>
                <a:spcPts val="0"/>
              </a:spcBef>
              <a:buNone/>
            </a:pPr>
            <a:r>
              <a:rPr lang="en-US" b="1" dirty="0" smtClean="0">
                <a:solidFill>
                  <a:srgbClr val="860060"/>
                </a:solidFill>
                <a:latin typeface="Calibri" pitchFamily="34" charset="0"/>
                <a:cs typeface="Times New Roman" pitchFamily="18" charset="0"/>
              </a:rPr>
              <a:t> 1899</a:t>
            </a:r>
          </a:p>
          <a:p>
            <a:pPr marL="0" indent="0" algn="ctr" eaLnBrk="1" hangingPunct="1">
              <a:spcBef>
                <a:spcPts val="0"/>
              </a:spcBef>
              <a:buNone/>
            </a:pPr>
            <a:endParaRPr lang="en-US" sz="1100" b="1" dirty="0" smtClean="0">
              <a:solidFill>
                <a:srgbClr val="860060"/>
              </a:solidFill>
              <a:latin typeface="Calibri" pitchFamily="34" charset="0"/>
              <a:cs typeface="Times New Roman" pitchFamily="18" charset="0"/>
            </a:endParaRPr>
          </a:p>
          <a:p>
            <a:pPr algn="ctr" eaLnBrk="1" hangingPunct="1">
              <a:spcBef>
                <a:spcPts val="0"/>
              </a:spcBef>
            </a:pPr>
            <a:r>
              <a:rPr lang="en-US" sz="2800" dirty="0" smtClean="0">
                <a:latin typeface="Calibri" pitchFamily="34" charset="0"/>
                <a:cs typeface="Times New Roman" pitchFamily="18" charset="0"/>
              </a:rPr>
              <a:t>Mrs. Henry produced a weekly page in the </a:t>
            </a:r>
            <a:r>
              <a:rPr lang="en-US" sz="2800" i="1" dirty="0" smtClean="0">
                <a:latin typeface="Calibri" pitchFamily="34" charset="0"/>
                <a:cs typeface="Times New Roman" pitchFamily="18" charset="0"/>
              </a:rPr>
              <a:t>Review</a:t>
            </a:r>
            <a:r>
              <a:rPr lang="en-US" sz="2800" dirty="0" smtClean="0">
                <a:latin typeface="Calibri" pitchFamily="34" charset="0"/>
                <a:cs typeface="Times New Roman" pitchFamily="18" charset="0"/>
              </a:rPr>
              <a:t> called “Women’s Gospel Work.” She traveled extensively promoting Women’s Ministries.</a:t>
            </a:r>
            <a:endParaRPr lang="en-US" dirty="0" smtClean="0">
              <a:latin typeface="Calibri" pitchFamily="34" charset="0"/>
              <a:cs typeface="Times New Roman" pitchFamily="18" charset="0"/>
            </a:endParaRPr>
          </a:p>
          <a:p>
            <a:pPr marL="0" indent="0" algn="ctr" eaLnBrk="1" hangingPunct="1">
              <a:spcBef>
                <a:spcPts val="0"/>
              </a:spcBef>
              <a:buFontTx/>
              <a:buNone/>
            </a:pPr>
            <a:endParaRPr lang="en-GB" b="1" dirty="0" smtClean="0">
              <a:latin typeface="Calibri" pitchFamily="34" charset="0"/>
              <a:cs typeface="Times New Roman" pitchFamily="18" charset="0"/>
            </a:endParaRPr>
          </a:p>
          <a:p>
            <a:pPr marL="0" indent="0" algn="ctr" eaLnBrk="1" hangingPunct="1">
              <a:spcBef>
                <a:spcPts val="0"/>
              </a:spcBef>
              <a:buNone/>
            </a:pPr>
            <a:r>
              <a:rPr lang="en-US" b="1" dirty="0" smtClean="0">
                <a:solidFill>
                  <a:srgbClr val="860060"/>
                </a:solidFill>
                <a:latin typeface="Calibri" pitchFamily="34" charset="0"/>
                <a:cs typeface="Times New Roman" pitchFamily="18" charset="0"/>
              </a:rPr>
              <a:t> 1900</a:t>
            </a:r>
          </a:p>
          <a:p>
            <a:pPr algn="ctr" eaLnBrk="1" hangingPunct="1">
              <a:spcBef>
                <a:spcPts val="0"/>
              </a:spcBef>
            </a:pPr>
            <a:r>
              <a:rPr lang="en-US" sz="2800" dirty="0" smtClean="0">
                <a:latin typeface="Calibri" pitchFamily="34" charset="0"/>
                <a:cs typeface="Times New Roman" pitchFamily="18" charset="0"/>
              </a:rPr>
              <a:t>Mrs. Henry dies. Nine member committee continues a short while, then disbands.  Organized work of Women</a:t>
            </a:r>
            <a:r>
              <a:rPr lang="en-US" sz="2800" dirty="0" smtClean="0">
                <a:latin typeface="Calibri" pitchFamily="34" charset="0"/>
                <a:cs typeface="Times New Roman" pitchFamily="18" charset="0"/>
                <a:sym typeface="WP TypographicSymbols" pitchFamily="2" charset="0"/>
              </a:rPr>
              <a:t>’</a:t>
            </a:r>
            <a:r>
              <a:rPr lang="en-US" sz="2800" dirty="0" smtClean="0">
                <a:latin typeface="Calibri" pitchFamily="34" charset="0"/>
                <a:cs typeface="Times New Roman" pitchFamily="18" charset="0"/>
              </a:rPr>
              <a:t>s Ministries stops.</a:t>
            </a:r>
            <a:endParaRPr lang="en-GB" sz="2800" dirty="0" smtClean="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body" idx="1"/>
          </p:nvPr>
        </p:nvSpPr>
        <p:spPr>
          <a:xfrm>
            <a:off x="1371600" y="1600200"/>
            <a:ext cx="6096000" cy="4114800"/>
          </a:xfrm>
        </p:spPr>
        <p:txBody>
          <a:bodyPr/>
          <a:lstStyle/>
          <a:p>
            <a:pPr marL="0" indent="0" algn="ctr" eaLnBrk="1" hangingPunct="1">
              <a:spcBef>
                <a:spcPts val="0"/>
              </a:spcBef>
              <a:buNone/>
            </a:pPr>
            <a:r>
              <a:rPr lang="en-US" b="1" dirty="0" smtClean="0">
                <a:solidFill>
                  <a:srgbClr val="860060"/>
                </a:solidFill>
                <a:latin typeface="Calibri" pitchFamily="34" charset="0"/>
                <a:cs typeface="Times New Roman" pitchFamily="18" charset="0"/>
              </a:rPr>
              <a:t> 1913</a:t>
            </a:r>
          </a:p>
          <a:p>
            <a:pPr marL="0" indent="0" algn="ctr" eaLnBrk="1" hangingPunct="1">
              <a:lnSpc>
                <a:spcPct val="50000"/>
              </a:lnSpc>
              <a:spcBef>
                <a:spcPts val="0"/>
              </a:spcBef>
              <a:buNone/>
            </a:pPr>
            <a:endParaRPr lang="en-US" b="1" dirty="0" smtClean="0">
              <a:solidFill>
                <a:srgbClr val="860060"/>
              </a:solidFill>
              <a:latin typeface="Calibri" pitchFamily="34" charset="0"/>
              <a:cs typeface="Times New Roman" pitchFamily="18" charset="0"/>
            </a:endParaRPr>
          </a:p>
          <a:p>
            <a:pPr algn="ctr" eaLnBrk="1" hangingPunct="1">
              <a:spcBef>
                <a:spcPts val="0"/>
              </a:spcBef>
            </a:pPr>
            <a:r>
              <a:rPr lang="en-US" sz="2800" dirty="0" err="1" smtClean="0">
                <a:latin typeface="Calibri" pitchFamily="34" charset="0"/>
                <a:cs typeface="Times New Roman" pitchFamily="18" charset="0"/>
              </a:rPr>
              <a:t>Dorcas</a:t>
            </a:r>
            <a:r>
              <a:rPr lang="en-US" sz="2800" dirty="0" smtClean="0">
                <a:latin typeface="Calibri" pitchFamily="34" charset="0"/>
                <a:cs typeface="Times New Roman" pitchFamily="18" charset="0"/>
              </a:rPr>
              <a:t> Society becomes part of the Home Missionary Department, later the Lay Activities and then the Personal Ministries Department.  It focuses on helping the poor.</a:t>
            </a:r>
          </a:p>
          <a:p>
            <a:pPr marL="0" indent="0" algn="ctr" eaLnBrk="1" hangingPunct="1">
              <a:spcBef>
                <a:spcPts val="0"/>
              </a:spcBef>
              <a:buFontTx/>
              <a:buNone/>
            </a:pPr>
            <a:endParaRPr lang="en-US" dirty="0" smtClean="0">
              <a:latin typeface="Calibri" pitchFamily="34" charset="0"/>
              <a:cs typeface="Times New Roman" pitchFamily="18" charset="0"/>
            </a:endParaRPr>
          </a:p>
          <a:p>
            <a:pPr marL="0" indent="0" algn="ctr" eaLnBrk="1" hangingPunct="1">
              <a:spcBef>
                <a:spcPts val="0"/>
              </a:spcBef>
              <a:buNone/>
            </a:pPr>
            <a:r>
              <a:rPr lang="en-US" sz="3600" b="1" dirty="0" smtClean="0">
                <a:solidFill>
                  <a:srgbClr val="860060"/>
                </a:solidFill>
                <a:latin typeface="Calibri" pitchFamily="34" charset="0"/>
                <a:cs typeface="Times New Roman" pitchFamily="18" charset="0"/>
              </a:rPr>
              <a:t> 1915</a:t>
            </a:r>
          </a:p>
          <a:p>
            <a:pPr algn="ctr" eaLnBrk="1" hangingPunct="1">
              <a:spcBef>
                <a:spcPts val="0"/>
              </a:spcBef>
            </a:pPr>
            <a:r>
              <a:rPr lang="en-US" sz="2800" dirty="0" smtClean="0">
                <a:latin typeface="Calibri" pitchFamily="34" charset="0"/>
                <a:cs typeface="Times New Roman" pitchFamily="18" charset="0"/>
              </a:rPr>
              <a:t>July 16, Ellen White dies.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762000" y="1600200"/>
            <a:ext cx="7696200" cy="3962400"/>
          </a:xfrm>
        </p:spPr>
        <p:txBody>
          <a:bodyPr/>
          <a:lstStyle/>
          <a:p>
            <a:pPr marL="0" indent="0" algn="ctr" eaLnBrk="1" hangingPunct="1">
              <a:spcBef>
                <a:spcPts val="0"/>
              </a:spcBef>
              <a:buNone/>
            </a:pPr>
            <a:r>
              <a:rPr lang="en-US" b="1" dirty="0" smtClean="0">
                <a:solidFill>
                  <a:srgbClr val="860060"/>
                </a:solidFill>
                <a:latin typeface="Calibri" pitchFamily="34" charset="0"/>
                <a:cs typeface="Times New Roman" pitchFamily="18" charset="0"/>
              </a:rPr>
              <a:t> 1973</a:t>
            </a:r>
          </a:p>
          <a:p>
            <a:pPr marL="0" indent="0" algn="ctr" eaLnBrk="1" hangingPunct="1">
              <a:lnSpc>
                <a:spcPct val="50000"/>
              </a:lnSpc>
              <a:spcBef>
                <a:spcPts val="0"/>
              </a:spcBef>
              <a:buNone/>
            </a:pPr>
            <a:endParaRPr lang="en-US" b="1" dirty="0" smtClean="0">
              <a:solidFill>
                <a:srgbClr val="860060"/>
              </a:solidFill>
              <a:latin typeface="Calibri" pitchFamily="34" charset="0"/>
              <a:cs typeface="Times New Roman" pitchFamily="18" charset="0"/>
            </a:endParaRPr>
          </a:p>
          <a:p>
            <a:pPr algn="ctr" eaLnBrk="1" hangingPunct="1">
              <a:spcBef>
                <a:spcPts val="0"/>
              </a:spcBef>
            </a:pPr>
            <a:r>
              <a:rPr lang="en-US" sz="2800" dirty="0" smtClean="0">
                <a:latin typeface="Calibri" panose="020F0502020204030204" pitchFamily="34" charset="0"/>
              </a:rPr>
              <a:t>First </a:t>
            </a:r>
            <a:r>
              <a:rPr lang="en-US" sz="2800" dirty="0">
                <a:latin typeface="Calibri" panose="020F0502020204030204" pitchFamily="34" charset="0"/>
              </a:rPr>
              <a:t>“Role of Women in the Church” committee meets at Camp </a:t>
            </a:r>
            <a:r>
              <a:rPr lang="en-US" sz="2800" dirty="0" err="1">
                <a:latin typeface="Calibri" panose="020F0502020204030204" pitchFamily="34" charset="0"/>
              </a:rPr>
              <a:t>Mohaven</a:t>
            </a:r>
            <a:r>
              <a:rPr lang="en-US" sz="2800" dirty="0">
                <a:latin typeface="Calibri" panose="020F0502020204030204" pitchFamily="34" charset="0"/>
              </a:rPr>
              <a:t>, Ohio</a:t>
            </a:r>
            <a:r>
              <a:rPr lang="en-US" sz="2800" dirty="0" smtClean="0">
                <a:latin typeface="Calibri" panose="020F0502020204030204" pitchFamily="34" charset="0"/>
              </a:rPr>
              <a:t>.</a:t>
            </a:r>
          </a:p>
          <a:p>
            <a:pPr marL="0" indent="0" algn="ctr" eaLnBrk="1" hangingPunct="1">
              <a:spcBef>
                <a:spcPts val="0"/>
              </a:spcBef>
              <a:buNone/>
            </a:pPr>
            <a:endParaRPr lang="en-US" dirty="0">
              <a:latin typeface="Calibri" pitchFamily="34" charset="0"/>
              <a:cs typeface="Times New Roman" pitchFamily="18" charset="0"/>
            </a:endParaRPr>
          </a:p>
          <a:p>
            <a:pPr algn="ctr" eaLnBrk="1" hangingPunct="1">
              <a:buNone/>
            </a:pPr>
            <a:r>
              <a:rPr lang="en-US" b="1" dirty="0" smtClean="0">
                <a:solidFill>
                  <a:srgbClr val="860060"/>
                </a:solidFill>
                <a:latin typeface="Calibri" pitchFamily="34" charset="0"/>
                <a:cs typeface="Times New Roman" pitchFamily="18" charset="0"/>
              </a:rPr>
              <a:t>1980</a:t>
            </a:r>
          </a:p>
          <a:p>
            <a:pPr algn="ctr" eaLnBrk="1" hangingPunct="1"/>
            <a:r>
              <a:rPr lang="en-US" sz="2800" dirty="0" smtClean="0">
                <a:latin typeface="Calibri" pitchFamily="34" charset="0"/>
                <a:cs typeface="Times New Roman" pitchFamily="18" charset="0"/>
              </a:rPr>
              <a:t>Dallas GC Session, President Neil C. Wilson calls for church to find ways to organize and use vast potential represented by women</a:t>
            </a:r>
            <a:r>
              <a:rPr lang="en-US" sz="2800" dirty="0" smtClean="0">
                <a:latin typeface="Calibri" pitchFamily="34" charset="0"/>
                <a:cs typeface="Times New Roman" pitchFamily="18" charset="0"/>
                <a:sym typeface="WP TypographicSymbols" pitchFamily="2" charset="0"/>
              </a:rPr>
              <a:t>’</a:t>
            </a:r>
            <a:r>
              <a:rPr lang="en-US" sz="2800" dirty="0" smtClean="0">
                <a:latin typeface="Calibri" pitchFamily="34" charset="0"/>
                <a:cs typeface="Times New Roman" pitchFamily="18" charset="0"/>
              </a:rPr>
              <a:t>s talents.</a:t>
            </a:r>
            <a:endParaRPr lang="en-GB" sz="2800" dirty="0"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1371600"/>
            <a:ext cx="4800600" cy="5029200"/>
          </a:xfrm>
        </p:spPr>
        <p:txBody>
          <a:bodyPr/>
          <a:lstStyle/>
          <a:p>
            <a:pPr algn="ctr">
              <a:buNone/>
            </a:pPr>
            <a:r>
              <a:rPr lang="en-US" b="1" dirty="0" smtClean="0">
                <a:solidFill>
                  <a:srgbClr val="860060"/>
                </a:solidFill>
                <a:latin typeface="Calibri" pitchFamily="34" charset="0"/>
                <a:cs typeface="Times New Roman" pitchFamily="18" charset="0"/>
              </a:rPr>
              <a:t>1985</a:t>
            </a:r>
          </a:p>
          <a:p>
            <a:pPr algn="ctr">
              <a:buNone/>
            </a:pPr>
            <a:endParaRPr lang="en-US" sz="800" b="1" dirty="0" smtClean="0">
              <a:solidFill>
                <a:srgbClr val="860060"/>
              </a:solidFill>
              <a:latin typeface="Calibri" pitchFamily="34" charset="0"/>
              <a:cs typeface="Times New Roman" pitchFamily="18" charset="0"/>
            </a:endParaRPr>
          </a:p>
          <a:p>
            <a:r>
              <a:rPr lang="en-US" sz="2800" dirty="0" smtClean="0">
                <a:latin typeface="Calibri" panose="020F0502020204030204" pitchFamily="34" charset="0"/>
              </a:rPr>
              <a:t>March</a:t>
            </a:r>
            <a:r>
              <a:rPr lang="en-US" sz="2800" dirty="0">
                <a:latin typeface="Calibri" panose="020F0502020204030204" pitchFamily="34" charset="0"/>
              </a:rPr>
              <a:t>: Commission on the Role of Women meets. Includes delegates from world </a:t>
            </a:r>
            <a:r>
              <a:rPr lang="en-US" sz="2800" dirty="0" smtClean="0">
                <a:latin typeface="Calibri" panose="020F0502020204030204" pitchFamily="34" charset="0"/>
              </a:rPr>
              <a:t>field</a:t>
            </a:r>
            <a:r>
              <a:rPr lang="en-US" sz="2800" dirty="0">
                <a:latin typeface="Calibri" panose="020F0502020204030204" pitchFamily="34" charset="0"/>
              </a:rPr>
              <a:t>.  </a:t>
            </a:r>
            <a:endParaRPr lang="en-US" sz="2800" dirty="0" smtClean="0">
              <a:latin typeface="Calibri" panose="020F0502020204030204" pitchFamily="34" charset="0"/>
            </a:endParaRPr>
          </a:p>
          <a:p>
            <a:pPr marL="0" indent="0">
              <a:lnSpc>
                <a:spcPct val="50000"/>
              </a:lnSpc>
              <a:buNone/>
            </a:pPr>
            <a:endParaRPr lang="pt-BR" sz="2800" dirty="0">
              <a:latin typeface="Calibri" panose="020F0502020204030204" pitchFamily="34" charset="0"/>
            </a:endParaRPr>
          </a:p>
          <a:p>
            <a:r>
              <a:rPr lang="en-US" sz="2800" dirty="0" smtClean="0">
                <a:latin typeface="Calibri" pitchFamily="34" charset="0"/>
                <a:cs typeface="Times New Roman" pitchFamily="18" charset="0"/>
              </a:rPr>
              <a:t>Annual Council establishes </a:t>
            </a:r>
            <a:br>
              <a:rPr lang="en-US" sz="2800" dirty="0" smtClean="0">
                <a:latin typeface="Calibri" pitchFamily="34" charset="0"/>
                <a:cs typeface="Times New Roman" pitchFamily="18" charset="0"/>
              </a:rPr>
            </a:br>
            <a:r>
              <a:rPr lang="en-US" sz="2800" dirty="0" smtClean="0">
                <a:latin typeface="Calibri" pitchFamily="34" charset="0"/>
                <a:cs typeface="Times New Roman" pitchFamily="18" charset="0"/>
              </a:rPr>
              <a:t>Women</a:t>
            </a:r>
            <a:r>
              <a:rPr lang="en-US" sz="2800" dirty="0" smtClean="0">
                <a:latin typeface="Calibri" pitchFamily="34" charset="0"/>
                <a:cs typeface="Times New Roman" pitchFamily="18" charset="0"/>
                <a:sym typeface="WP TypographicSymbols" pitchFamily="2" charset="0"/>
              </a:rPr>
              <a:t>’</a:t>
            </a:r>
            <a:r>
              <a:rPr lang="en-US" sz="2800" dirty="0" smtClean="0">
                <a:latin typeface="Calibri" pitchFamily="34" charset="0"/>
                <a:cs typeface="Times New Roman" pitchFamily="18" charset="0"/>
              </a:rPr>
              <a:t>s Ministries Advisory Committee. Betty Holbrook is appointed Chair Person.</a:t>
            </a:r>
            <a:r>
              <a:rPr lang="en-GB" sz="2800" dirty="0" smtClean="0">
                <a:latin typeface="Calibri" pitchFamily="34" charset="0"/>
              </a:rPr>
              <a:t> </a:t>
            </a:r>
          </a:p>
        </p:txBody>
      </p:sp>
    </p:spTree>
    <p:extLst>
      <p:ext uri="{BB962C8B-B14F-4D97-AF65-F5344CB8AC3E}">
        <p14:creationId xmlns:p14="http://schemas.microsoft.com/office/powerpoint/2010/main" val="3316318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76200" y="989112"/>
            <a:ext cx="5562600" cy="5868888"/>
          </a:xfrm>
        </p:spPr>
        <p:txBody>
          <a:bodyPr/>
          <a:lstStyle/>
          <a:p>
            <a:pPr algn="ctr" eaLnBrk="1" hangingPunct="1">
              <a:buNone/>
            </a:pPr>
            <a:r>
              <a:rPr lang="en-US" b="1" dirty="0" smtClean="0">
                <a:solidFill>
                  <a:srgbClr val="860060"/>
                </a:solidFill>
                <a:latin typeface="Calibri" pitchFamily="34" charset="0"/>
                <a:cs typeface="Times New Roman" pitchFamily="18" charset="0"/>
              </a:rPr>
              <a:t>1988</a:t>
            </a:r>
          </a:p>
          <a:p>
            <a:pPr eaLnBrk="1" hangingPunct="1"/>
            <a:r>
              <a:rPr lang="en-US" sz="2800" dirty="0" smtClean="0">
                <a:latin typeface="Calibri" pitchFamily="34" charset="0"/>
                <a:cs typeface="Times New Roman" pitchFamily="18" charset="0"/>
              </a:rPr>
              <a:t>Karen Flowers becomes head of the Women</a:t>
            </a:r>
            <a:r>
              <a:rPr lang="en-US" sz="2800" dirty="0" smtClean="0">
                <a:latin typeface="Calibri" pitchFamily="34" charset="0"/>
                <a:cs typeface="Times New Roman" pitchFamily="18" charset="0"/>
                <a:sym typeface="WP TypographicSymbols" pitchFamily="2" charset="0"/>
              </a:rPr>
              <a:t>’</a:t>
            </a:r>
            <a:r>
              <a:rPr lang="en-US" sz="2800" dirty="0" smtClean="0">
                <a:latin typeface="Calibri" pitchFamily="34" charset="0"/>
                <a:cs typeface="Times New Roman" pitchFamily="18" charset="0"/>
              </a:rPr>
              <a:t>s Ministries Advisory Committee. They formulate a mission statement for Women</a:t>
            </a:r>
            <a:r>
              <a:rPr lang="en-US" sz="2800" dirty="0" smtClean="0">
                <a:latin typeface="Calibri" pitchFamily="34" charset="0"/>
                <a:cs typeface="Times New Roman" pitchFamily="18" charset="0"/>
                <a:sym typeface="WP TypographicSymbols" pitchFamily="2" charset="0"/>
              </a:rPr>
              <a:t>’</a:t>
            </a:r>
            <a:r>
              <a:rPr lang="en-US" sz="2800" dirty="0" smtClean="0">
                <a:latin typeface="Calibri" pitchFamily="34" charset="0"/>
                <a:cs typeface="Times New Roman" pitchFamily="18" charset="0"/>
              </a:rPr>
              <a:t>s Ministries, the same one now in use by the WM Department.</a:t>
            </a:r>
            <a:r>
              <a:rPr lang="en-GB" sz="2800" dirty="0" smtClean="0">
                <a:latin typeface="Calibri" pitchFamily="34" charset="0"/>
              </a:rPr>
              <a:t> </a:t>
            </a:r>
          </a:p>
          <a:p>
            <a:pPr marL="0" indent="0" eaLnBrk="1" hangingPunct="1">
              <a:lnSpc>
                <a:spcPct val="60000"/>
              </a:lnSpc>
              <a:buNone/>
            </a:pPr>
            <a:endParaRPr lang="en-GB" sz="2800" dirty="0">
              <a:latin typeface="Calibri" pitchFamily="34" charset="0"/>
            </a:endParaRPr>
          </a:p>
          <a:p>
            <a:pPr eaLnBrk="1" hangingPunct="1"/>
            <a:r>
              <a:rPr lang="en-US" sz="2800" dirty="0">
                <a:latin typeface="Calibri" panose="020F0502020204030204" pitchFamily="34" charset="0"/>
              </a:rPr>
              <a:t>The GC Women’s Ministries Advisory drafts proposal for President Neal Wilson 	outlining full-time position for a Women’s Ministries director.</a:t>
            </a:r>
            <a:endParaRPr lang="en-GB" sz="2800" dirty="0" smtClean="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CCCCFF"/>
      </a:lt1>
      <a:dk2>
        <a:srgbClr val="000000"/>
      </a:dk2>
      <a:lt2>
        <a:srgbClr val="808080"/>
      </a:lt2>
      <a:accent1>
        <a:srgbClr val="00CC99"/>
      </a:accent1>
      <a:accent2>
        <a:srgbClr val="3333CC"/>
      </a:accent2>
      <a:accent3>
        <a:srgbClr val="E2E2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4105</TotalTime>
  <Words>1408</Words>
  <Application>Microsoft Office PowerPoint</Application>
  <PresentationFormat>On-screen Show (4:3)</PresentationFormat>
  <Paragraphs>241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Statement</vt:lpstr>
      <vt:lpstr>Mission Statement</vt:lpstr>
      <vt:lpstr>Mission Statement</vt:lpstr>
      <vt:lpstr>Mission Statement</vt:lpstr>
      <vt:lpstr>Mission Statement</vt:lpstr>
      <vt:lpstr>Mission Statement</vt:lpstr>
      <vt:lpstr>Overview of Women’s Ministries  Programs and Resources</vt:lpstr>
      <vt:lpstr>PowerPoint Presentation</vt:lpstr>
    </vt:vector>
  </TitlesOfParts>
  <Company>TRANS-EUROPEAN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Women’s Ministries</dc:title>
  <dc:creator>TRANS-EUROPEAN DIVISION</dc:creator>
  <cp:lastModifiedBy>Mwansa, Judith</cp:lastModifiedBy>
  <cp:revision>154</cp:revision>
  <dcterms:created xsi:type="dcterms:W3CDTF">2002-10-07T10:46:24Z</dcterms:created>
  <dcterms:modified xsi:type="dcterms:W3CDTF">2015-02-04T12:58:14Z</dcterms:modified>
</cp:coreProperties>
</file>