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59" r:id="rId3"/>
    <p:sldId id="261" r:id="rId4"/>
    <p:sldId id="276" r:id="rId5"/>
    <p:sldId id="260" r:id="rId6"/>
    <p:sldId id="272" r:id="rId7"/>
    <p:sldId id="277" r:id="rId8"/>
    <p:sldId id="262" r:id="rId9"/>
    <p:sldId id="278" r:id="rId10"/>
    <p:sldId id="280" r:id="rId11"/>
    <p:sldId id="281" r:id="rId12"/>
    <p:sldId id="28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ber\AppData\Local\Microsoft\Windows\INetCache\Content.Outlook\DD6M6JDP\Australian%20population%20by%20year%201950-2050.xm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0-79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Sheet2!$C$2:$G$2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Sheet2!$C$3:$G$3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32-4575-A00B-BC3FC44F1B40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70-84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numRef>
              <c:f>Sheet2!$C$2:$G$2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Sheet2!$C$4:$G$4</c:f>
              <c:numCache>
                <c:formatCode>General</c:formatCode>
                <c:ptCount val="5"/>
                <c:pt idx="0">
                  <c:v>2092000</c:v>
                </c:pt>
                <c:pt idx="1">
                  <c:v>2950000</c:v>
                </c:pt>
                <c:pt idx="2">
                  <c:v>4143000</c:v>
                </c:pt>
                <c:pt idx="3">
                  <c:v>5286000</c:v>
                </c:pt>
                <c:pt idx="4">
                  <c:v>6232000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32-4575-A00B-BC3FC44F1B40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85-99</c:v>
                </c:pt>
              </c:strCache>
            </c:strRef>
          </c:tx>
          <c:spPr>
            <a:solidFill>
              <a:srgbClr val="F98027"/>
            </a:solidFill>
            <a:ln>
              <a:noFill/>
            </a:ln>
            <a:effectLst/>
          </c:spPr>
          <c:invertIfNegative val="0"/>
          <c:cat>
            <c:numRef>
              <c:f>Sheet2!$C$2:$G$2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Sheet2!$C$5:$G$5</c:f>
              <c:numCache>
                <c:formatCode>General</c:formatCode>
                <c:ptCount val="5"/>
                <c:pt idx="0">
                  <c:v>365000</c:v>
                </c:pt>
                <c:pt idx="1">
                  <c:v>532000</c:v>
                </c:pt>
                <c:pt idx="2">
                  <c:v>802000</c:v>
                </c:pt>
                <c:pt idx="3">
                  <c:v>1319000</c:v>
                </c:pt>
                <c:pt idx="4">
                  <c:v>1815000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32-4575-A00B-BC3FC44F1B40}"/>
            </c:ext>
          </c:extLst>
        </c:ser>
        <c:ser>
          <c:idx val="3"/>
          <c:order val="3"/>
          <c:tx>
            <c:strRef>
              <c:f>Sheet2!$B$6</c:f>
              <c:strCache>
                <c:ptCount val="1"/>
                <c:pt idx="0">
                  <c:v>100+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cat>
            <c:numRef>
              <c:f>Sheet2!$C$2:$G$2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Sheet2!$C$6:$G$6</c:f>
              <c:numCache>
                <c:formatCode>General</c:formatCode>
                <c:ptCount val="5"/>
                <c:pt idx="0">
                  <c:v>4000</c:v>
                </c:pt>
                <c:pt idx="1">
                  <c:v>7000</c:v>
                </c:pt>
                <c:pt idx="2">
                  <c:v>14000</c:v>
                </c:pt>
                <c:pt idx="3">
                  <c:v>24000</c:v>
                </c:pt>
                <c:pt idx="4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32-4575-A00B-BC3FC44F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8805624"/>
        <c:axId val="428806016"/>
      </c:barChart>
      <c:catAx>
        <c:axId val="42880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806016"/>
        <c:crosses val="autoZero"/>
        <c:auto val="1"/>
        <c:lblAlgn val="ctr"/>
        <c:lblOffset val="100"/>
        <c:noMultiLvlLbl val="0"/>
      </c:catAx>
      <c:valAx>
        <c:axId val="428806016"/>
        <c:scaling>
          <c:orientation val="minMax"/>
        </c:scaling>
        <c:delete val="0"/>
        <c:axPos val="l"/>
        <c:majorGridlines>
          <c:spPr>
            <a:ln w="952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80562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0538008279371762"/>
          <c:y val="1.2527223204417775E-2"/>
          <c:w val="0.17304671586328355"/>
          <c:h val="0.15393967893378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4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0-79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Sheet2!$C$2:$G$2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Sheet2!$C$3:$G$3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0F-44C4-A457-3B9B05284BE3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70-84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numRef>
              <c:f>Sheet2!$C$2:$G$2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Sheet2!$C$4:$G$4</c:f>
              <c:numCache>
                <c:formatCode>General</c:formatCode>
                <c:ptCount val="5"/>
                <c:pt idx="0">
                  <c:v>2092000</c:v>
                </c:pt>
                <c:pt idx="1">
                  <c:v>2950000</c:v>
                </c:pt>
                <c:pt idx="2">
                  <c:v>4143000</c:v>
                </c:pt>
                <c:pt idx="3">
                  <c:v>5286000</c:v>
                </c:pt>
                <c:pt idx="4">
                  <c:v>6232000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0F-44C4-A457-3B9B05284BE3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85-99</c:v>
                </c:pt>
              </c:strCache>
            </c:strRef>
          </c:tx>
          <c:spPr>
            <a:solidFill>
              <a:srgbClr val="F98027"/>
            </a:solidFill>
            <a:ln>
              <a:noFill/>
            </a:ln>
            <a:effectLst/>
          </c:spPr>
          <c:invertIfNegative val="0"/>
          <c:cat>
            <c:numRef>
              <c:f>Sheet2!$C$2:$G$2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Sheet2!$C$5:$G$5</c:f>
              <c:numCache>
                <c:formatCode>General</c:formatCode>
                <c:ptCount val="5"/>
                <c:pt idx="0">
                  <c:v>365000</c:v>
                </c:pt>
                <c:pt idx="1">
                  <c:v>532000</c:v>
                </c:pt>
                <c:pt idx="2">
                  <c:v>802000</c:v>
                </c:pt>
                <c:pt idx="3">
                  <c:v>1319000</c:v>
                </c:pt>
                <c:pt idx="4">
                  <c:v>1815000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0F-44C4-A457-3B9B05284BE3}"/>
            </c:ext>
          </c:extLst>
        </c:ser>
        <c:ser>
          <c:idx val="3"/>
          <c:order val="3"/>
          <c:tx>
            <c:strRef>
              <c:f>Sheet2!$B$6</c:f>
              <c:strCache>
                <c:ptCount val="1"/>
                <c:pt idx="0">
                  <c:v>100+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cat>
            <c:numRef>
              <c:f>Sheet2!$C$2:$G$2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Sheet2!$C$6:$G$6</c:f>
              <c:numCache>
                <c:formatCode>General</c:formatCode>
                <c:ptCount val="5"/>
                <c:pt idx="0">
                  <c:v>4000</c:v>
                </c:pt>
                <c:pt idx="1">
                  <c:v>7000</c:v>
                </c:pt>
                <c:pt idx="2">
                  <c:v>14000</c:v>
                </c:pt>
                <c:pt idx="3">
                  <c:v>24000</c:v>
                </c:pt>
                <c:pt idx="4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0F-44C4-A457-3B9B0528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0004080"/>
        <c:axId val="430004472"/>
      </c:barChart>
      <c:catAx>
        <c:axId val="4300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004472"/>
        <c:crosses val="autoZero"/>
        <c:auto val="1"/>
        <c:lblAlgn val="ctr"/>
        <c:lblOffset val="100"/>
        <c:noMultiLvlLbl val="0"/>
      </c:catAx>
      <c:valAx>
        <c:axId val="430004472"/>
        <c:scaling>
          <c:orientation val="minMax"/>
        </c:scaling>
        <c:delete val="0"/>
        <c:axPos val="l"/>
        <c:majorGridlines>
          <c:spPr>
            <a:ln w="952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004080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0538008279371762"/>
          <c:y val="1.2527223204417775E-2"/>
          <c:w val="0.17304671586328355"/>
          <c:h val="0.15393967893378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4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'[Australian population by year 1950-2050.xml]Sheet3'!$B$21</c:f>
              <c:strCache>
                <c:ptCount val="1"/>
                <c:pt idx="0">
                  <c:v>Net Growth in Popn. Aged 80+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15-48DA-A90A-A9CB743F4A70}"/>
              </c:ext>
            </c:extLst>
          </c:dPt>
          <c:cat>
            <c:strRef>
              <c:f>'[Australian population by year 1950-2050.xml]Sheet3'!$D$2:$CY$2</c:f>
              <c:strCache>
                <c:ptCount val="100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  <c:pt idx="70">
                  <c:v>2021</c:v>
                </c:pt>
                <c:pt idx="71">
                  <c:v>2022</c:v>
                </c:pt>
                <c:pt idx="72">
                  <c:v>2023</c:v>
                </c:pt>
                <c:pt idx="73">
                  <c:v>2024</c:v>
                </c:pt>
                <c:pt idx="74">
                  <c:v>2025</c:v>
                </c:pt>
                <c:pt idx="75">
                  <c:v>2026</c:v>
                </c:pt>
                <c:pt idx="76">
                  <c:v>2027</c:v>
                </c:pt>
                <c:pt idx="77">
                  <c:v>2028</c:v>
                </c:pt>
                <c:pt idx="78">
                  <c:v>2029</c:v>
                </c:pt>
                <c:pt idx="79">
                  <c:v>2030</c:v>
                </c:pt>
                <c:pt idx="80">
                  <c:v>2031</c:v>
                </c:pt>
                <c:pt idx="81">
                  <c:v>2032</c:v>
                </c:pt>
                <c:pt idx="82">
                  <c:v>2033</c:v>
                </c:pt>
                <c:pt idx="83">
                  <c:v>2034</c:v>
                </c:pt>
                <c:pt idx="84">
                  <c:v>2035</c:v>
                </c:pt>
                <c:pt idx="85">
                  <c:v>2036</c:v>
                </c:pt>
                <c:pt idx="86">
                  <c:v>2037</c:v>
                </c:pt>
                <c:pt idx="87">
                  <c:v>2038</c:v>
                </c:pt>
                <c:pt idx="88">
                  <c:v>2039</c:v>
                </c:pt>
                <c:pt idx="89">
                  <c:v>2040</c:v>
                </c:pt>
                <c:pt idx="90">
                  <c:v>2041</c:v>
                </c:pt>
                <c:pt idx="91">
                  <c:v>2042</c:v>
                </c:pt>
                <c:pt idx="92">
                  <c:v>2043</c:v>
                </c:pt>
                <c:pt idx="93">
                  <c:v>2044</c:v>
                </c:pt>
                <c:pt idx="94">
                  <c:v>2045</c:v>
                </c:pt>
                <c:pt idx="95">
                  <c:v>2046</c:v>
                </c:pt>
                <c:pt idx="96">
                  <c:v>2047</c:v>
                </c:pt>
                <c:pt idx="97">
                  <c:v>2048</c:v>
                </c:pt>
                <c:pt idx="98">
                  <c:v>2049</c:v>
                </c:pt>
                <c:pt idx="99">
                  <c:v>2050</c:v>
                </c:pt>
              </c:strCache>
            </c:strRef>
          </c:cat>
          <c:val>
            <c:numRef>
              <c:f>'[Australian population by year 1950-2050.xml]Sheet3'!$D$21:$CY$21</c:f>
              <c:numCache>
                <c:formatCode>General</c:formatCode>
                <c:ptCount val="100"/>
                <c:pt idx="0">
                  <c:v>2.7000000000000028</c:v>
                </c:pt>
                <c:pt idx="1">
                  <c:v>1.0999999999999943</c:v>
                </c:pt>
                <c:pt idx="2">
                  <c:v>1.7999999999999972</c:v>
                </c:pt>
                <c:pt idx="3">
                  <c:v>2.2999999999999972</c:v>
                </c:pt>
                <c:pt idx="4">
                  <c:v>2.2000000000000171</c:v>
                </c:pt>
                <c:pt idx="5">
                  <c:v>2.5999999999999943</c:v>
                </c:pt>
                <c:pt idx="6">
                  <c:v>1.8000000000000114</c:v>
                </c:pt>
                <c:pt idx="7">
                  <c:v>4</c:v>
                </c:pt>
                <c:pt idx="8">
                  <c:v>3.5</c:v>
                </c:pt>
                <c:pt idx="9">
                  <c:v>5.9999999999999858</c:v>
                </c:pt>
                <c:pt idx="10">
                  <c:v>5.7000000000000028</c:v>
                </c:pt>
                <c:pt idx="11">
                  <c:v>5.3000000000000114</c:v>
                </c:pt>
                <c:pt idx="12">
                  <c:v>4.0999999999999943</c:v>
                </c:pt>
                <c:pt idx="13">
                  <c:v>4.9000000000000057</c:v>
                </c:pt>
                <c:pt idx="14">
                  <c:v>5.6999999999999886</c:v>
                </c:pt>
                <c:pt idx="15">
                  <c:v>6.5600000000000023</c:v>
                </c:pt>
                <c:pt idx="16">
                  <c:v>5.2040000000000077</c:v>
                </c:pt>
                <c:pt idx="17">
                  <c:v>6.8949999999999818</c:v>
                </c:pt>
                <c:pt idx="18">
                  <c:v>5.7630000000000052</c:v>
                </c:pt>
                <c:pt idx="19">
                  <c:v>5.8760000000000048</c:v>
                </c:pt>
                <c:pt idx="20">
                  <c:v>8.021000000000015</c:v>
                </c:pt>
                <c:pt idx="21">
                  <c:v>5.7280000000000086</c:v>
                </c:pt>
                <c:pt idx="22">
                  <c:v>6.3379999999999654</c:v>
                </c:pt>
                <c:pt idx="23">
                  <c:v>5.731000000000023</c:v>
                </c:pt>
                <c:pt idx="24">
                  <c:v>3.7779999999999916</c:v>
                </c:pt>
                <c:pt idx="25">
                  <c:v>7.5529999999999973</c:v>
                </c:pt>
                <c:pt idx="26">
                  <c:v>4.0209999999999866</c:v>
                </c:pt>
                <c:pt idx="27">
                  <c:v>6.0859999999999843</c:v>
                </c:pt>
                <c:pt idx="28">
                  <c:v>5.2540000000000191</c:v>
                </c:pt>
                <c:pt idx="29">
                  <c:v>12.244</c:v>
                </c:pt>
                <c:pt idx="30">
                  <c:v>11.159999999999997</c:v>
                </c:pt>
                <c:pt idx="31">
                  <c:v>9.3300000000000409</c:v>
                </c:pt>
                <c:pt idx="32">
                  <c:v>9.311999999999955</c:v>
                </c:pt>
                <c:pt idx="33">
                  <c:v>12.107000000000028</c:v>
                </c:pt>
                <c:pt idx="34">
                  <c:v>12.579999999999984</c:v>
                </c:pt>
                <c:pt idx="35">
                  <c:v>14.28000000000003</c:v>
                </c:pt>
                <c:pt idx="36">
                  <c:v>13.274999999999977</c:v>
                </c:pt>
                <c:pt idx="37">
                  <c:v>12.946000000000026</c:v>
                </c:pt>
                <c:pt idx="38">
                  <c:v>13.520999999999958</c:v>
                </c:pt>
                <c:pt idx="39">
                  <c:v>13.213000000000022</c:v>
                </c:pt>
                <c:pt idx="40">
                  <c:v>16.799000000000035</c:v>
                </c:pt>
                <c:pt idx="41">
                  <c:v>18.924999999999955</c:v>
                </c:pt>
                <c:pt idx="42">
                  <c:v>20</c:v>
                </c:pt>
                <c:pt idx="43">
                  <c:v>22</c:v>
                </c:pt>
                <c:pt idx="44">
                  <c:v>19</c:v>
                </c:pt>
                <c:pt idx="45">
                  <c:v>18</c:v>
                </c:pt>
                <c:pt idx="46">
                  <c:v>17</c:v>
                </c:pt>
                <c:pt idx="47">
                  <c:v>16</c:v>
                </c:pt>
                <c:pt idx="48">
                  <c:v>17</c:v>
                </c:pt>
                <c:pt idx="49">
                  <c:v>26</c:v>
                </c:pt>
                <c:pt idx="50">
                  <c:v>33</c:v>
                </c:pt>
                <c:pt idx="51">
                  <c:v>27</c:v>
                </c:pt>
                <c:pt idx="52">
                  <c:v>24</c:v>
                </c:pt>
                <c:pt idx="53">
                  <c:v>24</c:v>
                </c:pt>
                <c:pt idx="54">
                  <c:v>28</c:v>
                </c:pt>
                <c:pt idx="55">
                  <c:v>26</c:v>
                </c:pt>
                <c:pt idx="56">
                  <c:v>28</c:v>
                </c:pt>
                <c:pt idx="57">
                  <c:v>26</c:v>
                </c:pt>
                <c:pt idx="58">
                  <c:v>23</c:v>
                </c:pt>
                <c:pt idx="59">
                  <c:v>27</c:v>
                </c:pt>
                <c:pt idx="60">
                  <c:v>24</c:v>
                </c:pt>
                <c:pt idx="61">
                  <c:v>18</c:v>
                </c:pt>
                <c:pt idx="62">
                  <c:v>18</c:v>
                </c:pt>
                <c:pt idx="63">
                  <c:v>21</c:v>
                </c:pt>
                <c:pt idx="64">
                  <c:v>18</c:v>
                </c:pt>
                <c:pt idx="65">
                  <c:v>24</c:v>
                </c:pt>
                <c:pt idx="66">
                  <c:v>24</c:v>
                </c:pt>
                <c:pt idx="67">
                  <c:v>25</c:v>
                </c:pt>
                <c:pt idx="68">
                  <c:v>30</c:v>
                </c:pt>
                <c:pt idx="69">
                  <c:v>33</c:v>
                </c:pt>
                <c:pt idx="70">
                  <c:v>33</c:v>
                </c:pt>
                <c:pt idx="71">
                  <c:v>41</c:v>
                </c:pt>
                <c:pt idx="72">
                  <c:v>40</c:v>
                </c:pt>
                <c:pt idx="73">
                  <c:v>51</c:v>
                </c:pt>
                <c:pt idx="74">
                  <c:v>55</c:v>
                </c:pt>
                <c:pt idx="75">
                  <c:v>58</c:v>
                </c:pt>
                <c:pt idx="76">
                  <c:v>85</c:v>
                </c:pt>
                <c:pt idx="77">
                  <c:v>73</c:v>
                </c:pt>
                <c:pt idx="78">
                  <c:v>66</c:v>
                </c:pt>
                <c:pt idx="79">
                  <c:v>67</c:v>
                </c:pt>
                <c:pt idx="80">
                  <c:v>66</c:v>
                </c:pt>
                <c:pt idx="81">
                  <c:v>64</c:v>
                </c:pt>
                <c:pt idx="82">
                  <c:v>65</c:v>
                </c:pt>
                <c:pt idx="83">
                  <c:v>64</c:v>
                </c:pt>
                <c:pt idx="84">
                  <c:v>65</c:v>
                </c:pt>
                <c:pt idx="85">
                  <c:v>65</c:v>
                </c:pt>
                <c:pt idx="86">
                  <c:v>65</c:v>
                </c:pt>
                <c:pt idx="87">
                  <c:v>64</c:v>
                </c:pt>
                <c:pt idx="88">
                  <c:v>65</c:v>
                </c:pt>
                <c:pt idx="89">
                  <c:v>64</c:v>
                </c:pt>
                <c:pt idx="90">
                  <c:v>67</c:v>
                </c:pt>
                <c:pt idx="91">
                  <c:v>64</c:v>
                </c:pt>
                <c:pt idx="92">
                  <c:v>61</c:v>
                </c:pt>
                <c:pt idx="93">
                  <c:v>53</c:v>
                </c:pt>
                <c:pt idx="94">
                  <c:v>43</c:v>
                </c:pt>
                <c:pt idx="95">
                  <c:v>38</c:v>
                </c:pt>
                <c:pt idx="96">
                  <c:v>38</c:v>
                </c:pt>
                <c:pt idx="97">
                  <c:v>40</c:v>
                </c:pt>
                <c:pt idx="98">
                  <c:v>48</c:v>
                </c:pt>
                <c:pt idx="99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15-48DA-A90A-A9CB743F4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414942192"/>
        <c:axId val="414945328"/>
      </c:barChart>
      <c:lineChart>
        <c:grouping val="standard"/>
        <c:varyColors val="0"/>
        <c:ser>
          <c:idx val="1"/>
          <c:order val="1"/>
          <c:tx>
            <c:strRef>
              <c:f>'[Australian population by year 1950-2050.xml]Sheet3'!$B$22</c:f>
              <c:strCache>
                <c:ptCount val="1"/>
                <c:pt idx="0">
                  <c:v>Proportion of Popn. Aged 80+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'[Australian population by year 1950-2050.xml]Sheet3'!$D$2:$CY$2</c:f>
              <c:strCache>
                <c:ptCount val="100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  <c:pt idx="70">
                  <c:v>2021</c:v>
                </c:pt>
                <c:pt idx="71">
                  <c:v>2022</c:v>
                </c:pt>
                <c:pt idx="72">
                  <c:v>2023</c:v>
                </c:pt>
                <c:pt idx="73">
                  <c:v>2024</c:v>
                </c:pt>
                <c:pt idx="74">
                  <c:v>2025</c:v>
                </c:pt>
                <c:pt idx="75">
                  <c:v>2026</c:v>
                </c:pt>
                <c:pt idx="76">
                  <c:v>2027</c:v>
                </c:pt>
                <c:pt idx="77">
                  <c:v>2028</c:v>
                </c:pt>
                <c:pt idx="78">
                  <c:v>2029</c:v>
                </c:pt>
                <c:pt idx="79">
                  <c:v>2030</c:v>
                </c:pt>
                <c:pt idx="80">
                  <c:v>2031</c:v>
                </c:pt>
                <c:pt idx="81">
                  <c:v>2032</c:v>
                </c:pt>
                <c:pt idx="82">
                  <c:v>2033</c:v>
                </c:pt>
                <c:pt idx="83">
                  <c:v>2034</c:v>
                </c:pt>
                <c:pt idx="84">
                  <c:v>2035</c:v>
                </c:pt>
                <c:pt idx="85">
                  <c:v>2036</c:v>
                </c:pt>
                <c:pt idx="86">
                  <c:v>2037</c:v>
                </c:pt>
                <c:pt idx="87">
                  <c:v>2038</c:v>
                </c:pt>
                <c:pt idx="88">
                  <c:v>2039</c:v>
                </c:pt>
                <c:pt idx="89">
                  <c:v>2040</c:v>
                </c:pt>
                <c:pt idx="90">
                  <c:v>2041</c:v>
                </c:pt>
                <c:pt idx="91">
                  <c:v>2042</c:v>
                </c:pt>
                <c:pt idx="92">
                  <c:v>2043</c:v>
                </c:pt>
                <c:pt idx="93">
                  <c:v>2044</c:v>
                </c:pt>
                <c:pt idx="94">
                  <c:v>2045</c:v>
                </c:pt>
                <c:pt idx="95">
                  <c:v>2046</c:v>
                </c:pt>
                <c:pt idx="96">
                  <c:v>2047</c:v>
                </c:pt>
                <c:pt idx="97">
                  <c:v>2048</c:v>
                </c:pt>
                <c:pt idx="98">
                  <c:v>2049</c:v>
                </c:pt>
                <c:pt idx="99">
                  <c:v>2050</c:v>
                </c:pt>
              </c:strCache>
            </c:strRef>
          </c:cat>
          <c:val>
            <c:numRef>
              <c:f>'[Australian population by year 1950-2050.xml]Sheet3'!$D$22:$CY$22</c:f>
              <c:numCache>
                <c:formatCode>0%</c:formatCode>
                <c:ptCount val="100"/>
                <c:pt idx="0">
                  <c:v>1.1814716743650332E-2</c:v>
                </c:pt>
                <c:pt idx="1">
                  <c:v>1.1648237133097898E-2</c:v>
                </c:pt>
                <c:pt idx="2">
                  <c:v>1.161616734541082E-2</c:v>
                </c:pt>
                <c:pt idx="3">
                  <c:v>1.1650809547654814E-2</c:v>
                </c:pt>
                <c:pt idx="4">
                  <c:v>1.161994412861289E-2</c:v>
                </c:pt>
                <c:pt idx="5">
                  <c:v>1.1617420826481354E-2</c:v>
                </c:pt>
                <c:pt idx="6">
                  <c:v>1.1545403622331488E-2</c:v>
                </c:pt>
                <c:pt idx="7">
                  <c:v>1.1714622449808991E-2</c:v>
                </c:pt>
                <c:pt idx="8">
                  <c:v>1.1813372578656379E-2</c:v>
                </c:pt>
                <c:pt idx="9">
                  <c:v>1.2145985401459853E-2</c:v>
                </c:pt>
                <c:pt idx="10">
                  <c:v>1.241887288022687E-2</c:v>
                </c:pt>
                <c:pt idx="11">
                  <c:v>1.2690995747862251E-2</c:v>
                </c:pt>
                <c:pt idx="12">
                  <c:v>1.2826742704159753E-2</c:v>
                </c:pt>
                <c:pt idx="13">
                  <c:v>1.3019709394331752E-2</c:v>
                </c:pt>
                <c:pt idx="14">
                  <c:v>1.3270551719881139E-2</c:v>
                </c:pt>
                <c:pt idx="15">
                  <c:v>1.3540238803396698E-2</c:v>
                </c:pt>
                <c:pt idx="16">
                  <c:v>1.375225865067446E-2</c:v>
                </c:pt>
                <c:pt idx="17">
                  <c:v>1.4086452826009295E-2</c:v>
                </c:pt>
                <c:pt idx="18">
                  <c:v>1.4264197778522565E-2</c:v>
                </c:pt>
                <c:pt idx="19">
                  <c:v>1.4455340259927162E-2</c:v>
                </c:pt>
                <c:pt idx="20">
                  <c:v>1.4449777535611904E-2</c:v>
                </c:pt>
                <c:pt idx="21">
                  <c:v>1.4623569754488617E-2</c:v>
                </c:pt>
                <c:pt idx="22">
                  <c:v>1.4875367839259981E-2</c:v>
                </c:pt>
                <c:pt idx="23">
                  <c:v>1.5056654839436055E-2</c:v>
                </c:pt>
                <c:pt idx="24">
                  <c:v>1.5143885409918664E-2</c:v>
                </c:pt>
                <c:pt idx="25">
                  <c:v>1.5530945451746873E-2</c:v>
                </c:pt>
                <c:pt idx="26">
                  <c:v>1.5640107298148354E-2</c:v>
                </c:pt>
                <c:pt idx="27">
                  <c:v>1.5882027264655187E-2</c:v>
                </c:pt>
                <c:pt idx="28">
                  <c:v>1.6072770711497115E-2</c:v>
                </c:pt>
                <c:pt idx="29">
                  <c:v>1.6709491975698449E-2</c:v>
                </c:pt>
                <c:pt idx="30">
                  <c:v>1.7202139478907422E-2</c:v>
                </c:pt>
                <c:pt idx="31">
                  <c:v>1.752091805653885E-2</c:v>
                </c:pt>
                <c:pt idx="32">
                  <c:v>1.7887714725789573E-2</c:v>
                </c:pt>
                <c:pt idx="33">
                  <c:v>1.8451364270359753E-2</c:v>
                </c:pt>
                <c:pt idx="34">
                  <c:v>1.9003997261264824E-2</c:v>
                </c:pt>
                <c:pt idx="35">
                  <c:v>1.9622557878932599E-2</c:v>
                </c:pt>
                <c:pt idx="36">
                  <c:v>2.0142561395289065E-2</c:v>
                </c:pt>
                <c:pt idx="37">
                  <c:v>2.0598760234597297E-2</c:v>
                </c:pt>
                <c:pt idx="38">
                  <c:v>2.1057104556684084E-2</c:v>
                </c:pt>
                <c:pt idx="39">
                  <c:v>2.1522015947138991E-2</c:v>
                </c:pt>
                <c:pt idx="40">
                  <c:v>2.2221367226643772E-2</c:v>
                </c:pt>
                <c:pt idx="41">
                  <c:v>2.3056238915269752E-2</c:v>
                </c:pt>
                <c:pt idx="42">
                  <c:v>2.3986390700311881E-2</c:v>
                </c:pt>
                <c:pt idx="43">
                  <c:v>2.499297950014041E-2</c:v>
                </c:pt>
                <c:pt idx="44">
                  <c:v>2.5770619272424328E-2</c:v>
                </c:pt>
                <c:pt idx="45">
                  <c:v>2.6447187928669409E-2</c:v>
                </c:pt>
                <c:pt idx="46">
                  <c:v>2.7085708082288443E-2</c:v>
                </c:pt>
                <c:pt idx="47">
                  <c:v>2.7676268271711092E-2</c:v>
                </c:pt>
                <c:pt idx="48">
                  <c:v>2.8279821390601742E-2</c:v>
                </c:pt>
                <c:pt idx="49">
                  <c:v>2.9323663881444112E-2</c:v>
                </c:pt>
                <c:pt idx="50">
                  <c:v>3.0661478599221789E-2</c:v>
                </c:pt>
                <c:pt idx="51">
                  <c:v>3.1700436009233134E-2</c:v>
                </c:pt>
                <c:pt idx="52">
                  <c:v>3.2554130115105724E-2</c:v>
                </c:pt>
                <c:pt idx="53">
                  <c:v>3.3411929965384037E-2</c:v>
                </c:pt>
                <c:pt idx="54">
                  <c:v>3.4395598949298709E-2</c:v>
                </c:pt>
                <c:pt idx="55">
                  <c:v>3.5206102391081122E-2</c:v>
                </c:pt>
                <c:pt idx="56">
                  <c:v>3.5913193777607065E-2</c:v>
                </c:pt>
                <c:pt idx="57">
                  <c:v>3.6425243540872509E-2</c:v>
                </c:pt>
                <c:pt idx="58">
                  <c:v>3.674165591001291E-2</c:v>
                </c:pt>
                <c:pt idx="59">
                  <c:v>3.7400145243282501E-2</c:v>
                </c:pt>
                <c:pt idx="60">
                  <c:v>3.7958818263205012E-2</c:v>
                </c:pt>
                <c:pt idx="61">
                  <c:v>3.8102780711017248E-2</c:v>
                </c:pt>
                <c:pt idx="62">
                  <c:v>3.8225374037879442E-2</c:v>
                </c:pt>
                <c:pt idx="63">
                  <c:v>3.852539270358861E-2</c:v>
                </c:pt>
                <c:pt idx="64">
                  <c:v>3.8553109728081535E-2</c:v>
                </c:pt>
                <c:pt idx="65">
                  <c:v>3.8875205254515599E-2</c:v>
                </c:pt>
                <c:pt idx="66">
                  <c:v>3.9183245228199021E-2</c:v>
                </c:pt>
                <c:pt idx="67">
                  <c:v>3.9522241180905519E-2</c:v>
                </c:pt>
                <c:pt idx="68">
                  <c:v>4.0046838407494144E-2</c:v>
                </c:pt>
                <c:pt idx="69">
                  <c:v>4.0672888581633829E-2</c:v>
                </c:pt>
                <c:pt idx="70">
                  <c:v>4.1282322697716617E-2</c:v>
                </c:pt>
                <c:pt idx="71">
                  <c:v>4.2172262339015859E-2</c:v>
                </c:pt>
                <c:pt idx="72">
                  <c:v>4.3000109974705818E-2</c:v>
                </c:pt>
                <c:pt idx="73">
                  <c:v>4.420368364030336E-2</c:v>
                </c:pt>
                <c:pt idx="74">
                  <c:v>4.5517634079504606E-2</c:v>
                </c:pt>
                <c:pt idx="75">
                  <c:v>4.6902406510909982E-2</c:v>
                </c:pt>
                <c:pt idx="76">
                  <c:v>4.9187132480110689E-2</c:v>
                </c:pt>
                <c:pt idx="77">
                  <c:v>5.100474224693801E-2</c:v>
                </c:pt>
                <c:pt idx="78">
                  <c:v>5.2539463498367606E-2</c:v>
                </c:pt>
                <c:pt idx="79">
                  <c:v>5.4073803434417242E-2</c:v>
                </c:pt>
                <c:pt idx="80">
                  <c:v>5.5539162650404907E-2</c:v>
                </c:pt>
                <c:pt idx="81">
                  <c:v>5.6907937330053088E-2</c:v>
                </c:pt>
                <c:pt idx="82">
                  <c:v>5.8280051150895143E-2</c:v>
                </c:pt>
                <c:pt idx="83">
                  <c:v>5.959261013737565E-2</c:v>
                </c:pt>
                <c:pt idx="84">
                  <c:v>6.0910537647829749E-2</c:v>
                </c:pt>
                <c:pt idx="85">
                  <c:v>6.220317029544193E-2</c:v>
                </c:pt>
                <c:pt idx="86">
                  <c:v>6.3469804591043497E-2</c:v>
                </c:pt>
                <c:pt idx="87">
                  <c:v>6.4681415395744166E-2</c:v>
                </c:pt>
                <c:pt idx="88">
                  <c:v>6.5897711015736771E-2</c:v>
                </c:pt>
                <c:pt idx="89">
                  <c:v>6.7061667256219787E-2</c:v>
                </c:pt>
                <c:pt idx="90">
                  <c:v>6.8289838168829275E-2</c:v>
                </c:pt>
                <c:pt idx="91">
                  <c:v>6.9409185321947842E-2</c:v>
                </c:pt>
                <c:pt idx="92">
                  <c:v>7.0419318927868013E-2</c:v>
                </c:pt>
                <c:pt idx="93">
                  <c:v>7.1184429818366715E-2</c:v>
                </c:pt>
                <c:pt idx="94">
                  <c:v>7.1656229031536567E-2</c:v>
                </c:pt>
                <c:pt idx="95">
                  <c:v>7.1980074719800752E-2</c:v>
                </c:pt>
                <c:pt idx="96">
                  <c:v>7.2299389057834035E-2</c:v>
                </c:pt>
                <c:pt idx="97">
                  <c:v>7.2668583518689309E-2</c:v>
                </c:pt>
                <c:pt idx="98">
                  <c:v>7.3247381144238524E-2</c:v>
                </c:pt>
                <c:pt idx="99">
                  <c:v>7.3868170452731821E-2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915-48DA-A90A-A9CB743F4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946504"/>
        <c:axId val="414945720"/>
      </c:lineChart>
      <c:catAx>
        <c:axId val="41494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45328"/>
        <c:crosses val="autoZero"/>
        <c:auto val="1"/>
        <c:lblAlgn val="ctr"/>
        <c:lblOffset val="100"/>
        <c:noMultiLvlLbl val="0"/>
      </c:catAx>
      <c:valAx>
        <c:axId val="41494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42192"/>
        <c:crosses val="autoZero"/>
        <c:crossBetween val="between"/>
      </c:valAx>
      <c:valAx>
        <c:axId val="41494572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46504"/>
        <c:crosses val="max"/>
        <c:crossBetween val="between"/>
      </c:valAx>
      <c:catAx>
        <c:axId val="414946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4945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657F1-EDEF-4ECC-86E4-A19DAC691841}" type="datetimeFigureOut">
              <a:rPr lang="en-AU" smtClean="0"/>
              <a:t>22/05/2017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58F3-67F7-4EF8-B845-30C6FEF209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60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58F3-67F7-4EF8-B845-30C6FEF2091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446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58F3-67F7-4EF8-B845-30C6FEF2091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7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58F3-67F7-4EF8-B845-30C6FEF2091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64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58F3-67F7-4EF8-B845-30C6FEF2091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56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58F3-67F7-4EF8-B845-30C6FEF2091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63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58F3-67F7-4EF8-B845-30C6FEF2091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58F3-67F7-4EF8-B845-30C6FEF2091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23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58F3-67F7-4EF8-B845-30C6FEF2091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10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58F3-67F7-4EF8-B845-30C6FEF2091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28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58F3-67F7-4EF8-B845-30C6FEF2091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43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4664" y="5234473"/>
            <a:ext cx="12192000" cy="161419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 userDrawn="1"/>
        </p:nvSpPr>
        <p:spPr>
          <a:xfrm>
            <a:off x="0" y="5234464"/>
            <a:ext cx="12195107" cy="803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r="24822" b="9158"/>
          <a:stretch/>
        </p:blipFill>
        <p:spPr>
          <a:xfrm>
            <a:off x="1391102" y="1"/>
            <a:ext cx="10810423" cy="6858000"/>
          </a:xfrm>
          <a:prstGeom prst="rect">
            <a:avLst/>
          </a:prstGeom>
        </p:spPr>
      </p:pic>
      <p:pic>
        <p:nvPicPr>
          <p:cNvPr id="12" name="Picture 11" descr="C:\Users\David\AppData\Local\Microsoft\Windows\INetCache\Content.Word\logo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0" y="329348"/>
            <a:ext cx="2473643" cy="5800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8890" y="3659782"/>
            <a:ext cx="9144000" cy="725098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CLIENT NAME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8890" y="4384880"/>
            <a:ext cx="9144000" cy="4402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9635" y="6492875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Copyright Ansell Strategic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7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Copyright Ansell Strategic 2016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11953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6996"/>
            <a:ext cx="10515600" cy="5019967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000" baseline="0">
                <a:solidFill>
                  <a:srgbClr val="002060"/>
                </a:solidFill>
              </a:defRPr>
            </a:lvl1pPr>
            <a:lvl2pPr marL="457200" indent="0">
              <a:buNone/>
              <a:defRPr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/>
              <a:t>Introduction</a:t>
            </a:r>
          </a:p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146123-CDD5-4BE1-A2FC-8BD0787A81D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C:\Users\David\AppData\Local\Microsoft\Windows\INetCache\Content.Word\logo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8" y="185738"/>
            <a:ext cx="1766888" cy="41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r="24822" b="9158"/>
          <a:stretch/>
        </p:blipFill>
        <p:spPr>
          <a:xfrm>
            <a:off x="1391102" y="1"/>
            <a:ext cx="1081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282552"/>
            <a:ext cx="12192000" cy="1614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 userDrawn="1"/>
        </p:nvSpPr>
        <p:spPr>
          <a:xfrm>
            <a:off x="0" y="5281127"/>
            <a:ext cx="12195107" cy="803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06829" y="6519863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Copyright Ansell Strategic 2016</a:t>
            </a:r>
            <a:endParaRPr lang="en-AU" dirty="0"/>
          </a:p>
        </p:txBody>
      </p:sp>
      <p:pic>
        <p:nvPicPr>
          <p:cNvPr id="10" name="Picture 9" descr="C:\Users\David\AppData\Local\Microsoft\Windows\INetCache\Content.Word\logo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26" y="6202274"/>
            <a:ext cx="2473643" cy="5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r="24822" b="9158"/>
          <a:stretch/>
        </p:blipFill>
        <p:spPr>
          <a:xfrm>
            <a:off x="1391102" y="1"/>
            <a:ext cx="1081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11953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SECTION NAME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6996"/>
            <a:ext cx="10515600" cy="5019967"/>
          </a:xfrm>
        </p:spPr>
        <p:txBody>
          <a:bodyPr/>
          <a:lstStyle>
            <a:lvl1pPr marL="0" indent="0">
              <a:buFont typeface="+mj-lt"/>
              <a:buNone/>
              <a:defRPr baseline="0">
                <a:solidFill>
                  <a:srgbClr val="002060"/>
                </a:solidFill>
              </a:defRPr>
            </a:lvl1pPr>
            <a:lvl2pPr marL="457200" indent="0">
              <a:buNone/>
              <a:defRPr baseline="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Heading 2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Copyright Ansell Strategic 2016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9DF069-5335-43E3-B8D6-F24AF427F43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C:\Users\David\AppData\Local\Microsoft\Windows\INetCache\Content.Word\logo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18" y="185738"/>
            <a:ext cx="1766888" cy="41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r="24822" b="9158"/>
          <a:stretch/>
        </p:blipFill>
        <p:spPr>
          <a:xfrm>
            <a:off x="1391102" y="1"/>
            <a:ext cx="1081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0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2F08-DD7A-43A0-A507-5E2E24F7B890}" type="datetimeFigureOut">
              <a:rPr lang="en-AU" smtClean="0"/>
              <a:t>22/05/2017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EBCF-25B0-4E5D-9C79-E76F1D2E4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74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24" y="1923814"/>
            <a:ext cx="9144000" cy="725098"/>
          </a:xfrm>
        </p:spPr>
        <p:txBody>
          <a:bodyPr anchor="b" anchorCtr="0">
            <a:normAutofit fontScale="90000"/>
          </a:bodyPr>
          <a:lstStyle/>
          <a:p>
            <a:r>
              <a:rPr lang="en-AU" b="1" dirty="0"/>
              <a:t>Home Care and Retirement Living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24" y="2814223"/>
            <a:ext cx="10021485" cy="440205"/>
          </a:xfrm>
        </p:spPr>
        <p:txBody>
          <a:bodyPr>
            <a:noAutofit/>
          </a:bodyPr>
          <a:lstStyle/>
          <a:p>
            <a:r>
              <a:rPr lang="en-AU" sz="3200" b="1" dirty="0"/>
              <a:t>Opportunities in Aged Care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4224" y="3859946"/>
            <a:ext cx="9144000" cy="44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LASA NSW - May 2017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-244315" y="65117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Copyright Ansell Strategic 2017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7" y="178263"/>
            <a:ext cx="1320860" cy="13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/>
              <a:t>Partnering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-244315" y="6511707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© Copyright Ansell Strategic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6934" y="3399993"/>
            <a:ext cx="208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Options</a:t>
            </a:r>
            <a:endParaRPr lang="en-AU" sz="4400" dirty="0"/>
          </a:p>
        </p:txBody>
      </p:sp>
      <p:sp>
        <p:nvSpPr>
          <p:cNvPr id="6" name="Right Arrow 5"/>
          <p:cNvSpPr/>
          <p:nvPr/>
        </p:nvSpPr>
        <p:spPr>
          <a:xfrm>
            <a:off x="7251700" y="2502647"/>
            <a:ext cx="2396067" cy="28024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ight Arrow 8"/>
          <p:cNvSpPr/>
          <p:nvPr/>
        </p:nvSpPr>
        <p:spPr>
          <a:xfrm rot="10800000">
            <a:off x="2628900" y="2471867"/>
            <a:ext cx="2396067" cy="28024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9779000" y="3338437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/>
              <a:t>Partner</a:t>
            </a:r>
            <a:endParaRPr lang="en-A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96333" y="2909562"/>
            <a:ext cx="2319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/>
              <a:t>Service Provider</a:t>
            </a:r>
            <a:endParaRPr lang="en-A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16200" y="1154928"/>
            <a:ext cx="850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Home Care in Retirement Villages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59582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219" y="281998"/>
            <a:ext cx="3973945" cy="511953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Innovation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-244315" y="6511707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© Copyright Ansell Strategic 2017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-77509"/>
            <a:ext cx="3057237" cy="30572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36637" y="939156"/>
            <a:ext cx="1757218" cy="5119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3200" kern="1200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2400" b="1" dirty="0">
                <a:solidFill>
                  <a:schemeClr val="bg1">
                    <a:lumMod val="50000"/>
                  </a:schemeClr>
                </a:solidFill>
              </a:rPr>
              <a:t>Australia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36637" y="1569605"/>
            <a:ext cx="3156526" cy="5119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3200" kern="1200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1800" b="1" dirty="0">
                <a:solidFill>
                  <a:schemeClr val="tx1"/>
                </a:solidFill>
              </a:rPr>
              <a:t>Kerrisdale Gardens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36637" y="2377417"/>
            <a:ext cx="3304308" cy="5119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3200" kern="1200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1800" b="1" dirty="0">
                <a:solidFill>
                  <a:schemeClr val="bg1">
                    <a:lumMod val="50000"/>
                  </a:schemeClr>
                </a:solidFill>
              </a:rPr>
              <a:t>Full integrated system allowing residents to remain in their own apartments while receiving full funded residential aged care.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" y="3531564"/>
            <a:ext cx="2131292" cy="283943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13183" y="3531564"/>
            <a:ext cx="3156526" cy="5119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3200" kern="1200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1800" b="1" dirty="0">
                <a:solidFill>
                  <a:schemeClr val="tx1"/>
                </a:solidFill>
              </a:rPr>
              <a:t>Uniting Communities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13183" y="4118110"/>
            <a:ext cx="24776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bg1">
                    <a:lumMod val="50000"/>
                  </a:schemeClr>
                </a:solidFill>
              </a:rPr>
              <a:t>Vertical facilities, combining independent living and short term accommodation above retail and community facilities</a:t>
            </a:r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63" y="1593491"/>
            <a:ext cx="4470400" cy="1734347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312564" y="4251875"/>
            <a:ext cx="2574635" cy="5119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3200" kern="1200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1800" b="1" dirty="0">
                <a:solidFill>
                  <a:schemeClr val="bg1">
                    <a:lumMod val="50000"/>
                  </a:schemeClr>
                </a:solidFill>
              </a:rPr>
              <a:t>Commercial space for businesses within the facility. Integrated home care services and RAC shared amenity within village components.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312564" y="3531563"/>
            <a:ext cx="2369379" cy="5119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3200" kern="1200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1800" b="1" dirty="0">
                <a:solidFill>
                  <a:schemeClr val="tx1"/>
                </a:solidFill>
              </a:rPr>
              <a:t>Australian Unity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37" y="3879674"/>
            <a:ext cx="4013452" cy="22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6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Home Care in Retirement Villages - NZ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355" t="31482" r="31792" b="50371"/>
          <a:stretch/>
        </p:blipFill>
        <p:spPr>
          <a:xfrm>
            <a:off x="459739" y="926310"/>
            <a:ext cx="5114584" cy="1757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6494" y="926309"/>
            <a:ext cx="43916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Service Integration and substitution for residential aged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Change in returns between RAC and Serviced apartments. Implications for RV yields.</a:t>
            </a:r>
          </a:p>
        </p:txBody>
      </p:sp>
      <p:pic>
        <p:nvPicPr>
          <p:cNvPr id="1026" name="Chart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55" y="2822199"/>
            <a:ext cx="9426711" cy="397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02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/>
        </p:nvSpPr>
        <p:spPr>
          <a:xfrm>
            <a:off x="-244315" y="65117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Copyright Ansell Strategic 2016</a:t>
            </a:r>
            <a:endParaRPr lang="en-AU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08063" y="2706097"/>
            <a:ext cx="6390939" cy="105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AU" sz="4400" dirty="0"/>
              <a:t>QUESTIONS?</a:t>
            </a:r>
          </a:p>
          <a:p>
            <a:pPr algn="ctr"/>
            <a:endParaRPr lang="en-AU" sz="4400" dirty="0"/>
          </a:p>
          <a:p>
            <a:pPr lvl="2"/>
            <a:endParaRPr lang="en-A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33" y="0"/>
            <a:ext cx="1625660" cy="16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3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AU" sz="3200" strike="sngStrike" dirty="0">
                <a:solidFill>
                  <a:schemeClr val="tx2"/>
                </a:solidFill>
                <a:latin typeface="+mj-lt"/>
              </a:rPr>
              <a:t>Ageing</a:t>
            </a:r>
            <a:r>
              <a:rPr lang="en-AU" sz="3200" dirty="0">
                <a:solidFill>
                  <a:schemeClr val="tx2"/>
                </a:solidFill>
                <a:latin typeface="+mj-lt"/>
              </a:rPr>
              <a:t> Changing Australian Population</a:t>
            </a:r>
          </a:p>
          <a:p>
            <a:pPr lvl="2">
              <a:lnSpc>
                <a:spcPct val="150000"/>
              </a:lnSpc>
            </a:pPr>
            <a:r>
              <a:rPr lang="en-AU" sz="3200" dirty="0">
                <a:solidFill>
                  <a:schemeClr val="tx2"/>
                </a:solidFill>
                <a:latin typeface="+mj-lt"/>
              </a:rPr>
              <a:t>Delivering on emerging Demand</a:t>
            </a:r>
          </a:p>
          <a:p>
            <a:pPr lvl="2">
              <a:lnSpc>
                <a:spcPct val="150000"/>
              </a:lnSpc>
            </a:pPr>
            <a:r>
              <a:rPr lang="en-AU" sz="3200" dirty="0">
                <a:solidFill>
                  <a:schemeClr val="tx2"/>
                </a:solidFill>
                <a:latin typeface="+mj-lt"/>
              </a:rPr>
              <a:t>Care &amp; Accommodation for Older Australians</a:t>
            </a:r>
          </a:p>
          <a:p>
            <a:pPr lvl="2">
              <a:lnSpc>
                <a:spcPct val="150000"/>
              </a:lnSpc>
            </a:pPr>
            <a:r>
              <a:rPr lang="en-AU" sz="3200" dirty="0">
                <a:solidFill>
                  <a:schemeClr val="tx2"/>
                </a:solidFill>
                <a:latin typeface="+mj-lt"/>
              </a:rPr>
              <a:t>Options for delivering Home Care in Retirement Villages</a:t>
            </a:r>
          </a:p>
          <a:p>
            <a:pPr lvl="2">
              <a:lnSpc>
                <a:spcPct val="150000"/>
              </a:lnSpc>
            </a:pPr>
            <a:r>
              <a:rPr lang="en-AU" sz="3200" dirty="0">
                <a:solidFill>
                  <a:schemeClr val="tx2"/>
                </a:solidFill>
                <a:latin typeface="+mj-lt"/>
              </a:rPr>
              <a:t>Government Advocacy</a:t>
            </a:r>
          </a:p>
          <a:p>
            <a:pPr lvl="2"/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-244315" y="6511707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© Copyright Ansell Strategic 2016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7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119174"/>
              </p:ext>
            </p:extLst>
          </p:nvPr>
        </p:nvGraphicFramePr>
        <p:xfrm>
          <a:off x="2426295" y="1455068"/>
          <a:ext cx="8284445" cy="417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b="1" dirty="0"/>
              <a:t>Ageing Australian Population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-244315" y="6511707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© Copyright Ansell Strategic 2016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6282466" y="5503214"/>
            <a:ext cx="389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tx1"/>
                </a:solidFill>
              </a:rPr>
              <a:t>Source: </a:t>
            </a:r>
            <a:r>
              <a:rPr lang="en-AU" sz="1100" dirty="0">
                <a:solidFill>
                  <a:schemeClr val="tx1"/>
                </a:solidFill>
              </a:rPr>
              <a:t>ABS Population Projections Australia 2010 to 2050 </a:t>
            </a:r>
          </a:p>
        </p:txBody>
      </p:sp>
    </p:spTree>
    <p:extLst>
      <p:ext uri="{BB962C8B-B14F-4D97-AF65-F5344CB8AC3E}">
        <p14:creationId xmlns:p14="http://schemas.microsoft.com/office/powerpoint/2010/main" val="297292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119174"/>
              </p:ext>
            </p:extLst>
          </p:nvPr>
        </p:nvGraphicFramePr>
        <p:xfrm>
          <a:off x="2426295" y="1455068"/>
          <a:ext cx="8284445" cy="417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Ageing Australian Population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-244315" y="6511707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© Copyright Ansell Strategic 2016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4"/>
          <a:stretch/>
        </p:blipFill>
        <p:spPr>
          <a:xfrm rot="20451667">
            <a:off x="977708" y="1388510"/>
            <a:ext cx="849106" cy="73316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38200" y="378664"/>
            <a:ext cx="7413161" cy="5119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3200" kern="1200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strike="sngStrike" dirty="0"/>
              <a:t>Ageing</a:t>
            </a:r>
            <a:r>
              <a:rPr lang="en-AU" b="1" dirty="0"/>
              <a:t> </a:t>
            </a:r>
            <a:r>
              <a:rPr lang="en-AU" b="1" u="sng" dirty="0"/>
              <a:t>Changing</a:t>
            </a:r>
            <a:r>
              <a:rPr lang="en-AU" b="1" dirty="0"/>
              <a:t> Australian Population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5"/>
          <a:stretch/>
        </p:blipFill>
        <p:spPr>
          <a:xfrm>
            <a:off x="684020" y="3656787"/>
            <a:ext cx="1572329" cy="1345520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/>
        </p:nvSpPr>
        <p:spPr>
          <a:xfrm>
            <a:off x="6282466" y="5503214"/>
            <a:ext cx="389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tx1"/>
                </a:solidFill>
              </a:rPr>
              <a:t>Source: </a:t>
            </a:r>
            <a:r>
              <a:rPr lang="en-AU" sz="1100" dirty="0">
                <a:solidFill>
                  <a:schemeClr val="tx1"/>
                </a:solidFill>
              </a:rPr>
              <a:t>ABS Population Projections Australia 2010 to 2050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8747" y="2147654"/>
            <a:ext cx="2542252" cy="73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08318" y="1015414"/>
            <a:ext cx="1085336" cy="1085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7"/>
          <a:stretch/>
        </p:blipFill>
        <p:spPr>
          <a:xfrm>
            <a:off x="10178486" y="3608940"/>
            <a:ext cx="1701971" cy="1444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4"/>
          <a:stretch/>
        </p:blipFill>
        <p:spPr>
          <a:xfrm rot="20451667">
            <a:off x="977708" y="1390072"/>
            <a:ext cx="849106" cy="7331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5"/>
          <a:stretch/>
        </p:blipFill>
        <p:spPr>
          <a:xfrm>
            <a:off x="684020" y="3658349"/>
            <a:ext cx="1572329" cy="1345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35059"/>
          <a:stretch/>
        </p:blipFill>
        <p:spPr>
          <a:xfrm>
            <a:off x="642551" y="2149216"/>
            <a:ext cx="1650954" cy="7376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l="35114"/>
          <a:stretch/>
        </p:blipFill>
        <p:spPr>
          <a:xfrm>
            <a:off x="593124" y="4969170"/>
            <a:ext cx="1871084" cy="7437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/>
          <a:srcRect l="36829"/>
          <a:stretch/>
        </p:blipFill>
        <p:spPr>
          <a:xfrm>
            <a:off x="10165492" y="2117165"/>
            <a:ext cx="1821644" cy="737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/>
          <a:srcRect l="40989"/>
          <a:stretch/>
        </p:blipFill>
        <p:spPr>
          <a:xfrm>
            <a:off x="10289059" y="5053279"/>
            <a:ext cx="169807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NET GROWTH IN POPULATION AGED 80+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0353" y="6405345"/>
            <a:ext cx="4047986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100" dirty="0">
                <a:solidFill>
                  <a:schemeClr val="tx1"/>
                </a:solidFill>
              </a:rPr>
              <a:t>Source: OECD </a:t>
            </a:r>
            <a:r>
              <a:rPr lang="en-AU" sz="1100" dirty="0">
                <a:solidFill>
                  <a:schemeClr val="tx1"/>
                </a:solidFill>
              </a:rPr>
              <a:t>Population Projections Australia 1950 to 2050 </a:t>
            </a:r>
          </a:p>
          <a:p>
            <a:pPr algn="r"/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374533"/>
              </p:ext>
            </p:extLst>
          </p:nvPr>
        </p:nvGraphicFramePr>
        <p:xfrm>
          <a:off x="925158" y="1039395"/>
          <a:ext cx="10538011" cy="547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ate Placeholder 3"/>
          <p:cNvSpPr txBox="1">
            <a:spLocks/>
          </p:cNvSpPr>
          <p:nvPr/>
        </p:nvSpPr>
        <p:spPr>
          <a:xfrm>
            <a:off x="-91915" y="66641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© Copyright Ansell Strategic 2016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7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b="1" dirty="0"/>
              <a:t>WHAT DO OLDER AUSTRALIANS WANT?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-244315" y="6511707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© Copyright Ansell Strategic 2016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4117608" y="6537823"/>
            <a:ext cx="4838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50" dirty="0">
                <a:solidFill>
                  <a:schemeClr val="tx1"/>
                </a:solidFill>
              </a:rPr>
              <a:t>Source: Housing Decision of Older Australians, Productivity Commissioner Report</a:t>
            </a:r>
          </a:p>
          <a:p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791997"/>
            <a:ext cx="10941424" cy="4083871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600" dirty="0">
                <a:solidFill>
                  <a:schemeClr val="tx2"/>
                </a:solidFill>
                <a:latin typeface="+mj-lt"/>
              </a:rPr>
              <a:t>Security and Convenience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600" dirty="0">
                <a:solidFill>
                  <a:schemeClr val="tx2"/>
                </a:solidFill>
                <a:latin typeface="+mj-lt"/>
              </a:rPr>
              <a:t>Access </a:t>
            </a:r>
            <a:r>
              <a:rPr lang="en-AU" sz="3600">
                <a:solidFill>
                  <a:schemeClr val="tx2"/>
                </a:solidFill>
                <a:latin typeface="+mj-lt"/>
              </a:rPr>
              <a:t>to own wealth</a:t>
            </a:r>
            <a:endParaRPr lang="en-AU" sz="36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600" dirty="0">
                <a:solidFill>
                  <a:schemeClr val="tx2"/>
                </a:solidFill>
                <a:latin typeface="+mj-lt"/>
              </a:rPr>
              <a:t>Fewer major life changes as they grow older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600" dirty="0">
                <a:solidFill>
                  <a:schemeClr val="tx2"/>
                </a:solidFill>
                <a:latin typeface="+mj-lt"/>
              </a:rPr>
              <a:t>Plausible deniability – access to care and aged friendly accommodation without conceding need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36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3600" b="1" dirty="0">
              <a:solidFill>
                <a:srgbClr val="FF0000"/>
              </a:solidFill>
              <a:latin typeface="+mj-lt"/>
            </a:endParaRPr>
          </a:p>
          <a:p>
            <a:pPr>
              <a:buClr>
                <a:schemeClr val="accent2"/>
              </a:buClr>
            </a:pPr>
            <a:endParaRPr lang="en-AU" sz="36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4000" dirty="0">
              <a:solidFill>
                <a:schemeClr val="tx2"/>
              </a:solidFill>
            </a:endParaRPr>
          </a:p>
          <a:p>
            <a:endParaRPr lang="en-AU" sz="4000" dirty="0">
              <a:solidFill>
                <a:schemeClr val="tx2"/>
              </a:solidFill>
            </a:endParaRPr>
          </a:p>
          <a:p>
            <a:pPr lvl="2"/>
            <a:endParaRPr lang="en-A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4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FUTURE OF RETIREMENT VILLAGES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663"/>
            <a:ext cx="10941424" cy="408387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200" dirty="0">
                <a:solidFill>
                  <a:schemeClr val="tx2"/>
                </a:solidFill>
                <a:latin typeface="+mj-lt"/>
              </a:rPr>
              <a:t>Progressive deregulation of Home Care in February 2017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32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200" dirty="0">
                <a:solidFill>
                  <a:schemeClr val="tx2"/>
                </a:solidFill>
                <a:latin typeface="+mj-lt"/>
              </a:rPr>
              <a:t>Evolving State regulations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32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200" dirty="0">
                <a:solidFill>
                  <a:schemeClr val="tx2"/>
                </a:solidFill>
                <a:latin typeface="+mj-lt"/>
              </a:rPr>
              <a:t>Changing resident profile and expectations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32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200" dirty="0">
                <a:solidFill>
                  <a:schemeClr val="tx2"/>
                </a:solidFill>
                <a:latin typeface="+mj-lt"/>
              </a:rPr>
              <a:t>Indirect competition emergence – mobile home communities, residential developments, etc.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3200" dirty="0">
              <a:solidFill>
                <a:schemeClr val="tx2"/>
              </a:solidFill>
              <a:latin typeface="+mj-lt"/>
            </a:endParaRPr>
          </a:p>
          <a:p>
            <a:pPr>
              <a:buClr>
                <a:schemeClr val="accent2"/>
              </a:buClr>
            </a:pPr>
            <a:r>
              <a:rPr lang="en-AU" sz="3200" dirty="0">
                <a:solidFill>
                  <a:schemeClr val="tx2"/>
                </a:solidFill>
                <a:latin typeface="+mj-lt"/>
              </a:rPr>
              <a:t>=  </a:t>
            </a:r>
            <a:r>
              <a:rPr lang="en-AU" sz="3200" b="1" dirty="0">
                <a:solidFill>
                  <a:srgbClr val="FF0000"/>
                </a:solidFill>
                <a:latin typeface="+mj-lt"/>
              </a:rPr>
              <a:t>A BROADER MORE COMPREHENSIVE OFFERING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3200" b="1" dirty="0">
              <a:solidFill>
                <a:srgbClr val="FF0000"/>
              </a:solidFill>
              <a:latin typeface="+mj-lt"/>
            </a:endParaRPr>
          </a:p>
          <a:p>
            <a:pPr>
              <a:buClr>
                <a:schemeClr val="accent2"/>
              </a:buClr>
            </a:pPr>
            <a:endParaRPr lang="en-AU" sz="32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3600" dirty="0">
              <a:solidFill>
                <a:schemeClr val="tx2"/>
              </a:solidFill>
            </a:endParaRPr>
          </a:p>
          <a:p>
            <a:endParaRPr lang="en-AU" sz="3600" dirty="0">
              <a:solidFill>
                <a:schemeClr val="tx2"/>
              </a:solidFill>
            </a:endParaRPr>
          </a:p>
          <a:p>
            <a:pPr lvl="2"/>
            <a:endParaRPr lang="en-AU" sz="2800" dirty="0">
              <a:solidFill>
                <a:schemeClr val="tx2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-244315" y="6511707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© Copyright Ansell Strategic 2016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4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DELIVERING CARE IN RETIREMENT VILLAGES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5793259" cy="5019967"/>
          </a:xfrm>
        </p:spPr>
        <p:txBody>
          <a:bodyPr/>
          <a:lstStyle/>
          <a:p>
            <a:r>
              <a:rPr lang="en-AU" dirty="0"/>
              <a:t>SELLING THE BENEFITS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dirty="0"/>
          </a:p>
          <a:p>
            <a:endParaRPr lang="en-AU" dirty="0"/>
          </a:p>
          <a:p>
            <a:pPr lvl="2"/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-244315" y="6511707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© Copyright Ansell Strategic 2016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41483"/>
              </p:ext>
            </p:extLst>
          </p:nvPr>
        </p:nvGraphicFramePr>
        <p:xfrm>
          <a:off x="978946" y="1764254"/>
          <a:ext cx="1078972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3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1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309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tx1"/>
                          </a:solidFill>
                        </a:rPr>
                        <a:t>CONSUMERS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tx1"/>
                          </a:solidFill>
                        </a:rPr>
                        <a:t>RV</a:t>
                      </a:r>
                      <a:r>
                        <a:rPr lang="en-AU" sz="2800" baseline="0" dirty="0">
                          <a:solidFill>
                            <a:schemeClr val="tx1"/>
                          </a:solidFill>
                        </a:rPr>
                        <a:t> OPERATORS</a:t>
                      </a:r>
                      <a:endParaRPr lang="en-A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tx1"/>
                          </a:solidFill>
                        </a:rPr>
                        <a:t>GOVERNMENT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537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/>
                        <a:t>Personalised level of service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/>
                        <a:t>Preventative care</a:t>
                      </a:r>
                      <a:r>
                        <a:rPr lang="en-AU" sz="2400" baseline="0" dirty="0"/>
                        <a:t> and social support at lower cost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/>
                        <a:t>Delayed entry into residential aged care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/>
                        <a:t>Holistic care and accommodation offering in home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/>
                        <a:t>Greater</a:t>
                      </a:r>
                      <a:r>
                        <a:rPr lang="en-AU" sz="2400" baseline="0" dirty="0"/>
                        <a:t> range of service offerings </a:t>
                      </a:r>
                      <a:r>
                        <a:rPr lang="en-AU" sz="2400" baseline="0" dirty="0">
                          <a:sym typeface="Wingdings" panose="05000000000000000000" pitchFamily="2" charset="2"/>
                        </a:rPr>
                        <a:t> increased resident satisfaction</a:t>
                      </a:r>
                      <a:endParaRPr lang="en-AU" sz="24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/>
                        <a:t>Additional revenue</a:t>
                      </a:r>
                      <a:r>
                        <a:rPr lang="en-AU" sz="2400" baseline="0" dirty="0"/>
                        <a:t> streams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/>
                        <a:t>Ability to expand into wider community – brand exposure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/>
                        <a:t>Improve occupancy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/>
                        <a:t>Ability to deliver care more efficiently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/>
                        <a:t>Delayed</a:t>
                      </a:r>
                      <a:r>
                        <a:rPr lang="en-AU" sz="2400" baseline="0" dirty="0"/>
                        <a:t> entry into aged care (savings)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/>
                        <a:t>Reducing the pressure on hospital resources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/>
                        <a:t>Addressing older Australians needs (current and future)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/>
                        <a:t>Opening up communities to families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AU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81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/>
              <a:t>Property Council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2997"/>
            <a:ext cx="10941424" cy="4083871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200" b="1" dirty="0">
                <a:solidFill>
                  <a:schemeClr val="tx2"/>
                </a:solidFill>
                <a:latin typeface="+mj-lt"/>
              </a:rPr>
              <a:t>Providing an analysis of the benefits of care services in retirement villages for residents, government and operators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200" b="1" dirty="0">
                <a:solidFill>
                  <a:schemeClr val="tx2"/>
                </a:solidFill>
                <a:latin typeface="+mj-lt"/>
              </a:rPr>
              <a:t>Educational material for village operators on how to build care service models and the options for delivering services</a:t>
            </a:r>
            <a:endParaRPr lang="en-AU" sz="3200" b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3200" b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Become Approved Providers or Partner with an established Provider?</a:t>
            </a:r>
          </a:p>
          <a:p>
            <a:pPr>
              <a:buClr>
                <a:schemeClr val="accent2"/>
              </a:buClr>
            </a:pPr>
            <a:endParaRPr lang="en-AU" sz="32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AU" sz="3600" dirty="0">
              <a:solidFill>
                <a:schemeClr val="tx2"/>
              </a:solidFill>
            </a:endParaRPr>
          </a:p>
          <a:p>
            <a:endParaRPr lang="en-AU" sz="3600" dirty="0">
              <a:solidFill>
                <a:schemeClr val="tx2"/>
              </a:solidFill>
            </a:endParaRPr>
          </a:p>
          <a:p>
            <a:pPr lvl="2"/>
            <a:endParaRPr lang="en-AU" sz="2800" dirty="0">
              <a:solidFill>
                <a:schemeClr val="tx2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-244315" y="6511707"/>
            <a:ext cx="2743200" cy="3651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© Copyright Ansell Strategic 2016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12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14312</TotalTime>
  <Words>483</Words>
  <Application>Microsoft Office PowerPoint</Application>
  <PresentationFormat>Widescreen</PresentationFormat>
  <Paragraphs>105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Home Care and Retirement Living</vt:lpstr>
      <vt:lpstr>OVERVIEW</vt:lpstr>
      <vt:lpstr>Ageing Australian Population</vt:lpstr>
      <vt:lpstr>Ageing Australian Population</vt:lpstr>
      <vt:lpstr>NET GROWTH IN POPULATION AGED 80+</vt:lpstr>
      <vt:lpstr>WHAT DO OLDER AUSTRALIANS WANT?</vt:lpstr>
      <vt:lpstr>FUTURE OF RETIREMENT VILLAGES</vt:lpstr>
      <vt:lpstr>DELIVERING CARE IN RETIREMENT VILLAGES</vt:lpstr>
      <vt:lpstr>Property Council Research</vt:lpstr>
      <vt:lpstr>Partnering</vt:lpstr>
      <vt:lpstr>Innovation</vt:lpstr>
      <vt:lpstr>Home Care in Retirement Villages - NZ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Cartwright</dc:creator>
  <cp:lastModifiedBy>Seleka Meyers</cp:lastModifiedBy>
  <cp:revision>60</cp:revision>
  <dcterms:created xsi:type="dcterms:W3CDTF">2016-08-02T07:14:04Z</dcterms:created>
  <dcterms:modified xsi:type="dcterms:W3CDTF">2017-05-22T03:02:00Z</dcterms:modified>
</cp:coreProperties>
</file>