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4"/>
  </p:sldMasterIdLst>
  <p:notesMasterIdLst>
    <p:notesMasterId r:id="rId8"/>
  </p:notesMasterIdLst>
  <p:sldIdLst>
    <p:sldId id="2116" r:id="rId5"/>
    <p:sldId id="257" r:id="rId6"/>
    <p:sldId id="261" r:id="rId7"/>
  </p:sldIdLst>
  <p:sldSz cx="12192000" cy="6858000"/>
  <p:notesSz cx="6797675" cy="9926638"/>
  <p:embeddedFontLst>
    <p:embeddedFont>
      <p:font typeface="Inter" panose="020B0604020202020204" charset="0"/>
      <p:regular r:id="rId9"/>
      <p:bold r:id="rId10"/>
    </p:embeddedFont>
    <p:embeddedFont>
      <p:font typeface="Montserrat" panose="00000500000000000000" pitchFamily="2" charset="0"/>
      <p:regular r:id="rId11"/>
      <p:bold r:id="rId12"/>
      <p:italic r:id="rId13"/>
      <p:boldItalic r:id="rId14"/>
    </p:embeddedFont>
    <p:embeddedFont>
      <p:font typeface="Montserrat ExtraBold" panose="00000900000000000000" pitchFamily="2" charset="0"/>
      <p:bold r:id="rId15"/>
      <p:boldItalic r:id="rId16"/>
    </p:embeddedFont>
    <p:embeddedFont>
      <p:font typeface="Montserrat SemiBold" panose="00000700000000000000" pitchFamily="2" charset="0"/>
      <p:bold r:id="rId17"/>
      <p:boldItalic r:id="rId18"/>
    </p:embeddedFont>
    <p:embeddedFont>
      <p:font typeface="Open Sans" panose="020B0606030504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3BEC26-26ED-4FE5-46F7-1165CDCF2C75}" name="Miriam Fisher" initials="MF" userId="S::294802B@curtin.edu.au::a6bb0e93-c2aa-4388-a506-93f668a5df7f" providerId="AD"/>
  <p188:author id="{9CA24A2B-54F9-101E-ADFA-2742EDE5F59D}" name="Lien Pham" initials="LP" userId="S::294278J@curtin.edu.au::f7fa61ae-37d3-488d-8bb8-e41af97fee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uzanne Richards"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FFCC00"/>
    <a:srgbClr val="000000"/>
    <a:srgbClr val="FCBF86"/>
    <a:srgbClr val="78DED9"/>
    <a:srgbClr val="E5965C"/>
    <a:srgbClr val="FCAB63"/>
    <a:srgbClr val="6B3B57"/>
    <a:srgbClr val="F7F7F7"/>
    <a:srgbClr val="B58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3" autoAdjust="0"/>
    <p:restoredTop sz="85008" autoAdjust="0"/>
  </p:normalViewPr>
  <p:slideViewPr>
    <p:cSldViewPr snapToGrid="0">
      <p:cViewPr varScale="1">
        <p:scale>
          <a:sx n="75" d="100"/>
          <a:sy n="75" d="100"/>
        </p:scale>
        <p:origin x="132"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7.fntdata"/><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46A4126-3D5B-4B27-AE09-02CE71AA14BD}" type="datetimeFigureOut">
              <a:rPr lang="en-AU" smtClean="0"/>
              <a:t>8/07/2025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8016C86-17AD-4FBE-86EB-9FC28DA2E084}" type="slidenum">
              <a:rPr lang="en-AU" smtClean="0"/>
              <a:t>‹#›</a:t>
            </a:fld>
            <a:endParaRPr lang="en-AU"/>
          </a:p>
        </p:txBody>
      </p:sp>
    </p:spTree>
    <p:extLst>
      <p:ext uri="{BB962C8B-B14F-4D97-AF65-F5344CB8AC3E}">
        <p14:creationId xmlns:p14="http://schemas.microsoft.com/office/powerpoint/2010/main" val="3666905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grpSp>
        <p:nvGrpSpPr>
          <p:cNvPr id="4" name="Group 3" descr="Standard co-branded logo for ACSES (Australian Centre for Student Equity and Success) and Curtin University ">
            <a:extLst>
              <a:ext uri="{FF2B5EF4-FFF2-40B4-BE49-F238E27FC236}">
                <a16:creationId xmlns:a16="http://schemas.microsoft.com/office/drawing/2014/main" id="{906E49FC-1416-A2F6-4188-A5A5D53702B9}"/>
              </a:ext>
            </a:extLst>
          </p:cNvPr>
          <p:cNvGrpSpPr/>
          <p:nvPr userDrawn="1"/>
        </p:nvGrpSpPr>
        <p:grpSpPr>
          <a:xfrm>
            <a:off x="662993" y="604202"/>
            <a:ext cx="6216778" cy="722481"/>
            <a:chOff x="4697985" y="501357"/>
            <a:chExt cx="7494015" cy="870915"/>
          </a:xfrm>
        </p:grpSpPr>
        <p:pic>
          <p:nvPicPr>
            <p:cNvPr id="5" name="Picture 4">
              <a:extLst>
                <a:ext uri="{FF2B5EF4-FFF2-40B4-BE49-F238E27FC236}">
                  <a16:creationId xmlns:a16="http://schemas.microsoft.com/office/drawing/2014/main" id="{78B35BC5-A2D3-5F6E-90B7-74FADCC731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7985" y="537683"/>
              <a:ext cx="7494015" cy="693042"/>
            </a:xfrm>
            <a:prstGeom prst="rect">
              <a:avLst/>
            </a:prstGeom>
          </p:spPr>
        </p:pic>
        <p:pic>
          <p:nvPicPr>
            <p:cNvPr id="6" name="Picture 5" descr="A black background with white text&#10;&#10;Description automatically generated">
              <a:extLst>
                <a:ext uri="{FF2B5EF4-FFF2-40B4-BE49-F238E27FC236}">
                  <a16:creationId xmlns:a16="http://schemas.microsoft.com/office/drawing/2014/main" id="{A94993B1-C3F8-07BE-36C8-2932DE921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7995" y="501357"/>
              <a:ext cx="2784475" cy="870915"/>
            </a:xfrm>
            <a:prstGeom prst="rect">
              <a:avLst/>
            </a:prstGeom>
          </p:spPr>
        </p:pic>
      </p:grpSp>
      <p:sp>
        <p:nvSpPr>
          <p:cNvPr id="11" name="Title Placeholder 1">
            <a:extLst>
              <a:ext uri="{FF2B5EF4-FFF2-40B4-BE49-F238E27FC236}">
                <a16:creationId xmlns:a16="http://schemas.microsoft.com/office/drawing/2014/main" id="{3EE04632-E36B-1A5D-656D-D164A7C4394B}"/>
              </a:ext>
            </a:extLst>
          </p:cNvPr>
          <p:cNvSpPr>
            <a:spLocks noGrp="1"/>
          </p:cNvSpPr>
          <p:nvPr>
            <p:ph type="title"/>
          </p:nvPr>
        </p:nvSpPr>
        <p:spPr>
          <a:xfrm>
            <a:off x="598503" y="2361460"/>
            <a:ext cx="10515600" cy="1757314"/>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2" name="Text Placeholder 2">
            <a:extLst>
              <a:ext uri="{FF2B5EF4-FFF2-40B4-BE49-F238E27FC236}">
                <a16:creationId xmlns:a16="http://schemas.microsoft.com/office/drawing/2014/main" id="{26ACC95E-53EA-3A02-FFB9-CE38E62B57F4}"/>
              </a:ext>
            </a:extLst>
          </p:cNvPr>
          <p:cNvSpPr>
            <a:spLocks noGrp="1"/>
          </p:cNvSpPr>
          <p:nvPr>
            <p:ph type="body" idx="1"/>
          </p:nvPr>
        </p:nvSpPr>
        <p:spPr>
          <a:xfrm>
            <a:off x="598503" y="4330200"/>
            <a:ext cx="7344494" cy="830011"/>
          </a:xfrm>
        </p:spPr>
        <p:txBody>
          <a:bodyPr>
            <a:normAutofit/>
          </a:bodyPr>
          <a:lstStyle>
            <a:lvl1pPr marL="0" indent="0">
              <a:buNone/>
              <a:defRPr sz="1600">
                <a:solidFill>
                  <a:schemeClr val="tx2"/>
                </a:solidFill>
                <a:latin typeface="Arial" panose="020B0604020202020204" pitchFamily="34" charset="0"/>
                <a:cs typeface="Arial" panose="020B06040202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grpSp>
        <p:nvGrpSpPr>
          <p:cNvPr id="31" name="Group 30">
            <a:extLst>
              <a:ext uri="{FF2B5EF4-FFF2-40B4-BE49-F238E27FC236}">
                <a16:creationId xmlns:a16="http://schemas.microsoft.com/office/drawing/2014/main" id="{718B0A67-08AC-E403-3FDD-F022A31D4F2B}"/>
              </a:ext>
            </a:extLst>
          </p:cNvPr>
          <p:cNvGrpSpPr/>
          <p:nvPr userDrawn="1"/>
        </p:nvGrpSpPr>
        <p:grpSpPr>
          <a:xfrm>
            <a:off x="0" y="0"/>
            <a:ext cx="12192001" cy="6901030"/>
            <a:chOff x="0" y="0"/>
            <a:chExt cx="12192001" cy="6901030"/>
          </a:xfrm>
        </p:grpSpPr>
        <p:grpSp>
          <p:nvGrpSpPr>
            <p:cNvPr id="24" name="Group 2">
              <a:extLst>
                <a:ext uri="{FF2B5EF4-FFF2-40B4-BE49-F238E27FC236}">
                  <a16:creationId xmlns:a16="http://schemas.microsoft.com/office/drawing/2014/main" id="{475AE2A2-DEDF-C09B-341C-B7369B2C2702}"/>
                </a:ext>
              </a:extLst>
            </p:cNvPr>
            <p:cNvGrpSpPr/>
            <p:nvPr userDrawn="1"/>
          </p:nvGrpSpPr>
          <p:grpSpPr>
            <a:xfrm>
              <a:off x="0" y="5839485"/>
              <a:ext cx="9325069" cy="1018515"/>
              <a:chOff x="0" y="0"/>
              <a:chExt cx="5218480" cy="568025"/>
            </a:xfrm>
          </p:grpSpPr>
          <p:sp>
            <p:nvSpPr>
              <p:cNvPr id="25" name="Freeform 3">
                <a:extLst>
                  <a:ext uri="{FF2B5EF4-FFF2-40B4-BE49-F238E27FC236}">
                    <a16:creationId xmlns:a16="http://schemas.microsoft.com/office/drawing/2014/main" id="{8DA223E7-8D7E-3AB1-885E-CC1857EF5177}"/>
                  </a:ext>
                </a:extLst>
              </p:cNvPr>
              <p:cNvSpPr/>
              <p:nvPr/>
            </p:nvSpPr>
            <p:spPr>
              <a:xfrm>
                <a:off x="0" y="0"/>
                <a:ext cx="5218480" cy="568025"/>
              </a:xfrm>
              <a:custGeom>
                <a:avLst/>
                <a:gdLst/>
                <a:ahLst/>
                <a:cxnLst/>
                <a:rect l="l" t="t" r="r" b="b"/>
                <a:pathLst>
                  <a:path w="5218480" h="568025">
                    <a:moveTo>
                      <a:pt x="0" y="0"/>
                    </a:moveTo>
                    <a:lnTo>
                      <a:pt x="5218480" y="0"/>
                    </a:lnTo>
                    <a:lnTo>
                      <a:pt x="5218480" y="568025"/>
                    </a:lnTo>
                    <a:lnTo>
                      <a:pt x="0" y="568025"/>
                    </a:lnTo>
                    <a:close/>
                  </a:path>
                </a:pathLst>
              </a:custGeom>
              <a:solidFill>
                <a:srgbClr val="EDE8E0"/>
              </a:solid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4">
                <a:extLst>
                  <a:ext uri="{FF2B5EF4-FFF2-40B4-BE49-F238E27FC236}">
                    <a16:creationId xmlns:a16="http://schemas.microsoft.com/office/drawing/2014/main" id="{46F4191F-9F4D-833B-184A-2E18C40E39ED}"/>
                  </a:ext>
                </a:extLst>
              </p:cNvPr>
              <p:cNvSpPr txBox="1"/>
              <p:nvPr/>
            </p:nvSpPr>
            <p:spPr>
              <a:xfrm>
                <a:off x="0" y="-38100"/>
                <a:ext cx="5218480" cy="606125"/>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Tx/>
                  <a:buNone/>
                  <a:tabLst/>
                  <a:defRPr/>
                </a:pPr>
                <a:endParaRPr kumimoji="0" sz="45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Freeform: Shape 26">
              <a:extLst>
                <a:ext uri="{FF2B5EF4-FFF2-40B4-BE49-F238E27FC236}">
                  <a16:creationId xmlns:a16="http://schemas.microsoft.com/office/drawing/2014/main" id="{6F1FCD38-DE4D-C63B-0306-6FC5067CE5F1}"/>
                </a:ext>
              </a:extLst>
            </p:cNvPr>
            <p:cNvSpPr/>
            <p:nvPr userDrawn="1"/>
          </p:nvSpPr>
          <p:spPr>
            <a:xfrm>
              <a:off x="8565230" y="5839485"/>
              <a:ext cx="3626770" cy="1018515"/>
            </a:xfrm>
            <a:custGeom>
              <a:avLst/>
              <a:gdLst>
                <a:gd name="connsiteX0" fmla="*/ 498486 w 2407570"/>
                <a:gd name="connsiteY0" fmla="*/ 0 h 737103"/>
                <a:gd name="connsiteX1" fmla="*/ 2407570 w 2407570"/>
                <a:gd name="connsiteY1" fmla="*/ 0 h 737103"/>
                <a:gd name="connsiteX2" fmla="*/ 2407570 w 2407570"/>
                <a:gd name="connsiteY2" fmla="*/ 737103 h 737103"/>
                <a:gd name="connsiteX3" fmla="*/ 0 w 2407570"/>
                <a:gd name="connsiteY3" fmla="*/ 737103 h 737103"/>
              </a:gdLst>
              <a:ahLst/>
              <a:cxnLst>
                <a:cxn ang="0">
                  <a:pos x="connsiteX0" y="connsiteY0"/>
                </a:cxn>
                <a:cxn ang="0">
                  <a:pos x="connsiteX1" y="connsiteY1"/>
                </a:cxn>
                <a:cxn ang="0">
                  <a:pos x="connsiteX2" y="connsiteY2"/>
                </a:cxn>
                <a:cxn ang="0">
                  <a:pos x="connsiteX3" y="connsiteY3"/>
                </a:cxn>
              </a:cxnLst>
              <a:rect l="l" t="t" r="r" b="b"/>
              <a:pathLst>
                <a:path w="2407570" h="737103">
                  <a:moveTo>
                    <a:pt x="498486" y="0"/>
                  </a:moveTo>
                  <a:lnTo>
                    <a:pt x="2407570" y="0"/>
                  </a:lnTo>
                  <a:lnTo>
                    <a:pt x="2407570" y="737103"/>
                  </a:lnTo>
                  <a:lnTo>
                    <a:pt x="0" y="737103"/>
                  </a:lnTo>
                  <a:close/>
                </a:path>
              </a:pathLst>
            </a:custGeom>
            <a:solidFill>
              <a:srgbClr val="78DED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841FF2FB-CBAA-049F-FE3A-E6CB9FCC5678}"/>
                </a:ext>
              </a:extLst>
            </p:cNvPr>
            <p:cNvSpPr txBox="1"/>
            <p:nvPr userDrawn="1"/>
          </p:nvSpPr>
          <p:spPr>
            <a:xfrm>
              <a:off x="9026305" y="6269319"/>
              <a:ext cx="3165695" cy="312586"/>
            </a:xfrm>
            <a:prstGeom prst="rect">
              <a:avLst/>
            </a:prstGeom>
          </p:spPr>
          <p:txBody>
            <a:bodyPr wrap="square" lIns="0" tIns="0" rIns="0" bIns="0" rtlCol="0" anchor="ctr">
              <a:spAutoFit/>
            </a:bodyPr>
            <a:lstStyle/>
            <a:p>
              <a:pPr marL="0" marR="0" lvl="0" indent="0" algn="ctr" defTabSz="457200" rtl="0" eaLnBrk="1" fontAlgn="auto" latinLnBrk="0" hangingPunct="1">
                <a:lnSpc>
                  <a:spcPts val="238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Universities For All</a:t>
              </a:r>
            </a:p>
          </p:txBody>
        </p:sp>
        <p:sp>
          <p:nvSpPr>
            <p:cNvPr id="29" name="AutoShape 6">
              <a:extLst>
                <a:ext uri="{FF2B5EF4-FFF2-40B4-BE49-F238E27FC236}">
                  <a16:creationId xmlns:a16="http://schemas.microsoft.com/office/drawing/2014/main" id="{C23F8A5B-938C-7FA8-486B-0AC8D1657EF1}"/>
                </a:ext>
              </a:extLst>
            </p:cNvPr>
            <p:cNvSpPr/>
            <p:nvPr userDrawn="1"/>
          </p:nvSpPr>
          <p:spPr>
            <a:xfrm>
              <a:off x="9982201" y="0"/>
              <a:ext cx="2209800" cy="1855960"/>
            </a:xfrm>
            <a:prstGeom prst="line">
              <a:avLst/>
            </a:prstGeom>
            <a:ln>
              <a:headEnd type="none" w="sm" len="sm"/>
              <a:tailEnd type="none" w="sm" len="sm"/>
            </a:ln>
          </p:spPr>
          <p:style>
            <a:lnRef idx="3">
              <a:schemeClr val="accent3"/>
            </a:lnRef>
            <a:fillRef idx="0">
              <a:schemeClr val="accent3"/>
            </a:fillRef>
            <a:effectRef idx="2">
              <a:schemeClr val="accent3"/>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solidFill>
                <a:effectLst/>
                <a:uLnTx/>
                <a:uFillTx/>
                <a:latin typeface="Calibri"/>
                <a:ea typeface="+mn-ea"/>
                <a:cs typeface="+mn-cs"/>
              </a:endParaRPr>
            </a:p>
          </p:txBody>
        </p:sp>
        <p:sp>
          <p:nvSpPr>
            <p:cNvPr id="30" name="AutoShape 13" descr="A group of shapes. Bottom left corner of page is off white rectangle that extends along the bottom of the slide. On the right, it is overlayed by a light blue shape with a diagonal border between the two. The words &quot;Universities For All&quot; written on the blue background. An orange line runs from the bottom of the page diagonally up to the right border of the page and then on a 90 degree angle up to the top of the page.">
              <a:extLst>
                <a:ext uri="{FF2B5EF4-FFF2-40B4-BE49-F238E27FC236}">
                  <a16:creationId xmlns:a16="http://schemas.microsoft.com/office/drawing/2014/main" id="{44EA43A9-F384-85DE-32FD-B55A9A758191}"/>
                </a:ext>
              </a:extLst>
            </p:cNvPr>
            <p:cNvSpPr/>
            <p:nvPr userDrawn="1"/>
          </p:nvSpPr>
          <p:spPr>
            <a:xfrm flipH="1">
              <a:off x="8541500" y="1855959"/>
              <a:ext cx="3650500" cy="5045071"/>
            </a:xfrm>
            <a:prstGeom prst="line">
              <a:avLst/>
            </a:prstGeom>
            <a:ln>
              <a:headEnd type="none" w="sm" len="sm"/>
              <a:tailEnd type="none" w="sm" len="sm"/>
            </a:ln>
          </p:spPr>
          <p:style>
            <a:lnRef idx="3">
              <a:schemeClr val="accent3"/>
            </a:lnRef>
            <a:fillRef idx="0">
              <a:schemeClr val="accent3"/>
            </a:fillRef>
            <a:effectRef idx="2">
              <a:schemeClr val="accent3"/>
            </a:effectRef>
            <a:fontRef idx="minor">
              <a:schemeClr val="tx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45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422168551"/>
      </p:ext>
    </p:extLst>
  </p:cSld>
  <p:clrMapOvr>
    <a:overrideClrMapping bg1="dk1" tx1="lt1" bg2="dk2" tx2="lt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0F44E-91E9-0AAA-859C-CD53A6FB6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FDFB854-7ACF-1B92-7FDF-6D364FEA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887EED3F-FF11-424C-2BD5-9847153BD1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746205"/>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20D96-344D-0CE9-CDF3-3B370F767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F7072A67-1C18-0A69-12FB-481C2EC53C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a:extLst>
              <a:ext uri="{FF2B5EF4-FFF2-40B4-BE49-F238E27FC236}">
                <a16:creationId xmlns:a16="http://schemas.microsoft.com/office/drawing/2014/main" id="{D41B4492-B37D-6FBA-1B94-AB64C3B152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3355870"/>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DAB09-9A05-2428-8704-0EF2E41C46B5}"/>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CB73A00-E851-E42C-87A6-49EEFC4EC0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94360237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722E8-F333-F14C-3600-55CB1F8675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AB8B43D-A0D8-61DB-BC8E-522B5F8F24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7323940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brand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47A2-6BF2-7C9F-4B5D-DD1EAB3D6A1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164441-D7DB-E797-08A3-DF676F3EE2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Standard co-branded logo for ACSES (Australian Centre for Student Equity and Success) and Curtin University ">
            <a:extLst>
              <a:ext uri="{FF2B5EF4-FFF2-40B4-BE49-F238E27FC236}">
                <a16:creationId xmlns:a16="http://schemas.microsoft.com/office/drawing/2014/main" id="{37A2C422-3AF8-BA76-8809-67A5999F4C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1240" y="208879"/>
            <a:ext cx="4663440" cy="432110"/>
          </a:xfrm>
          <a:prstGeom prst="rect">
            <a:avLst/>
          </a:prstGeom>
        </p:spPr>
      </p:pic>
    </p:spTree>
    <p:extLst>
      <p:ext uri="{BB962C8B-B14F-4D97-AF65-F5344CB8AC3E}">
        <p14:creationId xmlns:p14="http://schemas.microsoft.com/office/powerpoint/2010/main" val="61439914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SES logo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47A2-6BF2-7C9F-4B5D-DD1EAB3D6A1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164441-D7DB-E797-08A3-DF676F3EE2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Graphic 9" descr="Standard ACSES logo ">
            <a:extLst>
              <a:ext uri="{FF2B5EF4-FFF2-40B4-BE49-F238E27FC236}">
                <a16:creationId xmlns:a16="http://schemas.microsoft.com/office/drawing/2014/main" id="{3C3A8968-F25D-11E3-586E-F36979E905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2981" y="6299151"/>
            <a:ext cx="1625276" cy="380369"/>
          </a:xfrm>
          <a:prstGeom prst="rect">
            <a:avLst/>
          </a:prstGeom>
        </p:spPr>
      </p:pic>
    </p:spTree>
    <p:extLst>
      <p:ext uri="{BB962C8B-B14F-4D97-AF65-F5344CB8AC3E}">
        <p14:creationId xmlns:p14="http://schemas.microsoft.com/office/powerpoint/2010/main" val="322075417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B47A2-6BF2-7C9F-4B5D-DD1EAB3D6A1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9164441-D7DB-E797-08A3-DF676F3EE2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1753728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A0A4-C836-1CB9-CD97-84A7D6AEB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E2E3DC06-51BF-A31C-A5CE-C269C89CC2BE}"/>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2333099445"/>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BD58E-9AB8-A2B3-BC76-6A93E5FEB16B}"/>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CD0B0034-D601-19DC-F0EF-1427C28469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1F2EF86-97E0-EEFF-5318-F99F07E6C7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3181271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89410-B927-4BD0-8544-D8D1773948C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14F43A0-DE0D-4D2D-7237-09A39F47BC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7AD72-E09E-AD93-AEA2-FC46905BB4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FB8E279-343E-B4EB-61BC-7C723CD75A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A32546-3942-5B54-3237-079C650082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00133315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58FA-6418-7FB5-82B0-4F0628DD545A}"/>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71855902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95223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F83345-2DD3-0AE0-DB78-9C3DB0F70698}"/>
              </a:ext>
            </a:extLst>
          </p:cNvPr>
          <p:cNvSpPr>
            <a:spLocks noGrp="1"/>
          </p:cNvSpPr>
          <p:nvPr>
            <p:ph type="title"/>
          </p:nvPr>
        </p:nvSpPr>
        <p:spPr>
          <a:xfrm>
            <a:off x="838200" y="729110"/>
            <a:ext cx="10515600" cy="953637"/>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2632522E-73F3-E28A-7464-4F6AD974478A}"/>
              </a:ext>
            </a:extLst>
          </p:cNvPr>
          <p:cNvSpPr>
            <a:spLocks noGrp="1"/>
          </p:cNvSpPr>
          <p:nvPr>
            <p:ph type="body" idx="1"/>
          </p:nvPr>
        </p:nvSpPr>
        <p:spPr>
          <a:xfrm>
            <a:off x="838200" y="191271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5" name="Picture 4" descr="A transparent background with orange lines - the corner of an orange outlined rectangle cut off">
            <a:extLst>
              <a:ext uri="{FF2B5EF4-FFF2-40B4-BE49-F238E27FC236}">
                <a16:creationId xmlns:a16="http://schemas.microsoft.com/office/drawing/2014/main" id="{F706DC4B-95B8-23F4-17B4-9FE12A5C0D20}"/>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33033" t="80712"/>
          <a:stretch/>
        </p:blipFill>
        <p:spPr>
          <a:xfrm>
            <a:off x="4141694" y="5701015"/>
            <a:ext cx="8164606" cy="1156985"/>
          </a:xfrm>
          <a:prstGeom prst="rect">
            <a:avLst/>
          </a:prstGeom>
        </p:spPr>
      </p:pic>
    </p:spTree>
    <p:extLst>
      <p:ext uri="{BB962C8B-B14F-4D97-AF65-F5344CB8AC3E}">
        <p14:creationId xmlns:p14="http://schemas.microsoft.com/office/powerpoint/2010/main" val="25812051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90" r:id="rId3"/>
    <p:sldLayoutId id="2147483691"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dt="0"/>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324000" algn="l" defTabSz="914400" rtl="0" eaLnBrk="1" latinLnBrk="0" hangingPunct="1">
        <a:lnSpc>
          <a:spcPct val="114000"/>
        </a:lnSpc>
        <a:spcBef>
          <a:spcPts val="1000"/>
        </a:spcBef>
        <a:spcAft>
          <a:spcPts val="600"/>
        </a:spcAft>
        <a:buClr>
          <a:schemeClr val="accent1"/>
        </a:buClr>
        <a:buSzPct val="130000"/>
        <a:buFont typeface="Inter" panose="02000503000000020004" pitchFamily="2"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324000" algn="l" defTabSz="914400" rtl="0" eaLnBrk="1" latinLnBrk="0" hangingPunct="1">
        <a:lnSpc>
          <a:spcPct val="114000"/>
        </a:lnSpc>
        <a:spcBef>
          <a:spcPts val="500"/>
        </a:spcBef>
        <a:spcAft>
          <a:spcPts val="600"/>
        </a:spcAft>
        <a:buClr>
          <a:schemeClr val="accent1"/>
        </a:buClr>
        <a:buSzPct val="130000"/>
        <a:buFont typeface="Inter" panose="02000503000000020004" pitchFamily="2"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324000" algn="l" defTabSz="914400" rtl="0" eaLnBrk="1" latinLnBrk="0" hangingPunct="1">
        <a:lnSpc>
          <a:spcPct val="114000"/>
        </a:lnSpc>
        <a:spcBef>
          <a:spcPts val="500"/>
        </a:spcBef>
        <a:spcAft>
          <a:spcPts val="600"/>
        </a:spcAft>
        <a:buClr>
          <a:schemeClr val="accent1"/>
        </a:buClr>
        <a:buSzPct val="130000"/>
        <a:buFont typeface="Inter" panose="02000503000000020004" pitchFamily="2"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324000" algn="l" defTabSz="914400" rtl="0" eaLnBrk="1" latinLnBrk="0" hangingPunct="1">
        <a:lnSpc>
          <a:spcPct val="114000"/>
        </a:lnSpc>
        <a:spcBef>
          <a:spcPts val="500"/>
        </a:spcBef>
        <a:spcAft>
          <a:spcPts val="600"/>
        </a:spcAft>
        <a:buClr>
          <a:schemeClr val="accent1"/>
        </a:buClr>
        <a:buSzPct val="130000"/>
        <a:buFont typeface="Inter" panose="02000503000000020004" pitchFamily="2"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324000" algn="l" defTabSz="914400" rtl="0" eaLnBrk="1" latinLnBrk="0" hangingPunct="1">
        <a:lnSpc>
          <a:spcPct val="114000"/>
        </a:lnSpc>
        <a:spcBef>
          <a:spcPts val="500"/>
        </a:spcBef>
        <a:spcAft>
          <a:spcPts val="600"/>
        </a:spcAft>
        <a:buClr>
          <a:schemeClr val="accent1"/>
        </a:buClr>
        <a:buSzPct val="130000"/>
        <a:buFont typeface="Inter" panose="02000503000000020004" pitchFamily="2"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4">
            <a:extLst>
              <a:ext uri="{FF2B5EF4-FFF2-40B4-BE49-F238E27FC236}">
                <a16:creationId xmlns:a16="http://schemas.microsoft.com/office/drawing/2014/main" id="{AE73CD37-5F20-AF11-8102-3441554D2914}"/>
              </a:ext>
            </a:extLst>
          </p:cNvPr>
          <p:cNvSpPr>
            <a:spLocks noChangeArrowheads="1"/>
          </p:cNvSpPr>
          <p:nvPr/>
        </p:nvSpPr>
        <p:spPr bwMode="auto">
          <a:xfrm>
            <a:off x="10120574" y="22259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AutoShape 22" descr="Cycle with people with solid fill">
            <a:extLst>
              <a:ext uri="{FF2B5EF4-FFF2-40B4-BE49-F238E27FC236}">
                <a16:creationId xmlns:a16="http://schemas.microsoft.com/office/drawing/2014/main" id="{FCC648B6-857B-7E6F-4F56-4FF993EA87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Google Shape;652;gf675b13adf_1_39">
            <a:extLst>
              <a:ext uri="{FF2B5EF4-FFF2-40B4-BE49-F238E27FC236}">
                <a16:creationId xmlns:a16="http://schemas.microsoft.com/office/drawing/2014/main" id="{4CE46618-C1D9-1D32-60DF-C8A962159BE9}"/>
              </a:ext>
            </a:extLst>
          </p:cNvPr>
          <p:cNvSpPr/>
          <p:nvPr/>
        </p:nvSpPr>
        <p:spPr>
          <a:xfrm>
            <a:off x="3740405" y="818928"/>
            <a:ext cx="8062000" cy="1064400"/>
          </a:xfrm>
          <a:prstGeom prst="rect">
            <a:avLst/>
          </a:prstGeom>
          <a:solidFill>
            <a:srgbClr val="F3F3F3"/>
          </a:solidFill>
          <a:ln>
            <a:noFill/>
          </a:ln>
        </p:spPr>
        <p:txBody>
          <a:bodyPr spcFirstLastPara="1" wrap="square" lIns="182867" tIns="97533" rIns="182867" bIns="1219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800"/>
            </a:pPr>
            <a:r>
              <a:rPr lang="en" sz="1067" b="1" dirty="0">
                <a:solidFill>
                  <a:schemeClr val="dk2"/>
                </a:solidFill>
                <a:latin typeface="Montserrat ExtraBold"/>
                <a:ea typeface="Montserrat ExtraBold"/>
                <a:cs typeface="Montserrat ExtraBold"/>
                <a:sym typeface="Montserrat ExtraBold"/>
              </a:rPr>
              <a:t>SITUATION STATEMENT | </a:t>
            </a:r>
            <a:r>
              <a:rPr lang="en" sz="900" dirty="0">
                <a:solidFill>
                  <a:srgbClr val="000000"/>
                </a:solidFill>
                <a:latin typeface="Open Sans"/>
                <a:ea typeface="Open Sans"/>
                <a:cs typeface="Open Sans"/>
                <a:sym typeface="Open Sans"/>
              </a:rPr>
              <a:t>[1. Start here! Capture the challenges faced by the students who are the target group for this program as you understand it in as much detail as possible. Refer to student outcomes captured in the relevant lifecycle stage of the student pathways map to identify the ultimate outcomes of the program. Then describe the assumptions you are making about the solutions. Why and how are these activities going to solve the issues the students are facing?]</a:t>
            </a:r>
            <a:endParaRPr sz="900" dirty="0">
              <a:solidFill>
                <a:srgbClr val="000000"/>
              </a:solidFill>
              <a:latin typeface="Open Sans"/>
              <a:ea typeface="Open Sans"/>
              <a:cs typeface="Open Sans"/>
              <a:sym typeface="Open Sans"/>
            </a:endParaRPr>
          </a:p>
        </p:txBody>
      </p:sp>
      <p:sp>
        <p:nvSpPr>
          <p:cNvPr id="10" name="Google Shape;666;gf675b13adf_1_39">
            <a:extLst>
              <a:ext uri="{FF2B5EF4-FFF2-40B4-BE49-F238E27FC236}">
                <a16:creationId xmlns:a16="http://schemas.microsoft.com/office/drawing/2014/main" id="{8E7AB39C-6639-37B1-F69D-0A4BD54CC157}"/>
              </a:ext>
            </a:extLst>
          </p:cNvPr>
          <p:cNvSpPr txBox="1">
            <a:spLocks noGrp="1"/>
          </p:cNvSpPr>
          <p:nvPr/>
        </p:nvSpPr>
        <p:spPr>
          <a:xfrm>
            <a:off x="426171" y="818912"/>
            <a:ext cx="3004400" cy="689200"/>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100000"/>
              </a:lnSpc>
              <a:spcBef>
                <a:spcPts val="0"/>
              </a:spcBef>
              <a:spcAft>
                <a:spcPts val="0"/>
              </a:spcAft>
              <a:buSzPts val="2000"/>
              <a:buNone/>
              <a:defRPr sz="2667" kern="1200">
                <a:solidFill>
                  <a:schemeClr val="tx1"/>
                </a:solidFill>
                <a:latin typeface="+mj-lt"/>
                <a:ea typeface="+mj-ea"/>
                <a:cs typeface="+mj-cs"/>
              </a:defRPr>
            </a:lvl1pPr>
            <a:lvl2pPr lvl="1" algn="l">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algn="l">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algn="l">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algn="l">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algn="l">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algn="l">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algn="l">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algn="l">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r>
              <a:rPr lang="en" sz="2133">
                <a:latin typeface="Montserrat SemiBold"/>
                <a:ea typeface="Montserrat SemiBold"/>
                <a:cs typeface="Montserrat SemiBold"/>
                <a:sym typeface="Montserrat SemiBold"/>
              </a:rPr>
              <a:t>Program name</a:t>
            </a:r>
            <a:endParaRPr sz="2133">
              <a:latin typeface="Montserrat SemiBold"/>
              <a:ea typeface="Montserrat SemiBold"/>
              <a:cs typeface="Montserrat SemiBold"/>
              <a:sym typeface="Montserrat SemiBold"/>
            </a:endParaRPr>
          </a:p>
        </p:txBody>
      </p:sp>
      <p:sp>
        <p:nvSpPr>
          <p:cNvPr id="11" name="Google Shape;676;gf675b13adf_1_39">
            <a:extLst>
              <a:ext uri="{FF2B5EF4-FFF2-40B4-BE49-F238E27FC236}">
                <a16:creationId xmlns:a16="http://schemas.microsoft.com/office/drawing/2014/main" id="{B4C765DD-5FD4-E2F3-4B0D-D0973D5CAC34}"/>
              </a:ext>
            </a:extLst>
          </p:cNvPr>
          <p:cNvSpPr txBox="1">
            <a:spLocks noGrp="1"/>
          </p:cNvSpPr>
          <p:nvPr/>
        </p:nvSpPr>
        <p:spPr>
          <a:xfrm>
            <a:off x="426171" y="622128"/>
            <a:ext cx="1150000" cy="173600"/>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100000"/>
              </a:lnSpc>
              <a:spcBef>
                <a:spcPts val="0"/>
              </a:spcBef>
              <a:spcAft>
                <a:spcPts val="0"/>
              </a:spcAft>
              <a:buSzPts val="2000"/>
              <a:buNone/>
              <a:defRPr sz="2667" kern="1200">
                <a:solidFill>
                  <a:schemeClr val="tx1"/>
                </a:solidFill>
                <a:latin typeface="+mj-lt"/>
                <a:ea typeface="+mj-ea"/>
                <a:cs typeface="+mj-cs"/>
              </a:defRPr>
            </a:lvl1pPr>
            <a:lvl2pPr lvl="1" algn="l">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algn="l">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algn="l">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algn="l">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algn="l">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algn="l">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algn="l">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algn="l">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r>
              <a:rPr lang="en" sz="1067" b="1" dirty="0">
                <a:solidFill>
                  <a:schemeClr val="dk2"/>
                </a:solidFill>
                <a:latin typeface="Montserrat ExtraBold"/>
                <a:ea typeface="Montserrat ExtraBold"/>
                <a:cs typeface="Montserrat ExtraBold"/>
                <a:sym typeface="Montserrat ExtraBold"/>
              </a:rPr>
              <a:t>PROGRAM NO. |</a:t>
            </a:r>
            <a:endParaRPr sz="1067" b="1" dirty="0">
              <a:solidFill>
                <a:schemeClr val="dk2"/>
              </a:solidFill>
              <a:latin typeface="Montserrat ExtraBold"/>
              <a:ea typeface="Montserrat ExtraBold"/>
              <a:cs typeface="Montserrat ExtraBold"/>
              <a:sym typeface="Montserrat ExtraBold"/>
            </a:endParaRPr>
          </a:p>
        </p:txBody>
      </p:sp>
      <p:sp>
        <p:nvSpPr>
          <p:cNvPr id="2" name="Google Shape;653;gf675b13adf_1_39">
            <a:extLst>
              <a:ext uri="{FF2B5EF4-FFF2-40B4-BE49-F238E27FC236}">
                <a16:creationId xmlns:a16="http://schemas.microsoft.com/office/drawing/2014/main" id="{76A444C6-E078-E4B8-DE0C-4AE0401F62C5}"/>
              </a:ext>
            </a:extLst>
          </p:cNvPr>
          <p:cNvSpPr/>
          <p:nvPr/>
        </p:nvSpPr>
        <p:spPr>
          <a:xfrm>
            <a:off x="0" y="1904994"/>
            <a:ext cx="2847600" cy="447600"/>
          </a:xfrm>
          <a:prstGeom prst="homePlate">
            <a:avLst>
              <a:gd name="adj" fmla="val 50894"/>
            </a:avLst>
          </a:prstGeom>
          <a:solidFill>
            <a:schemeClr val="dk2"/>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800"/>
            </a:pPr>
            <a:r>
              <a:rPr lang="en" sz="1067" b="1" dirty="0">
                <a:solidFill>
                  <a:srgbClr val="FFFFFF"/>
                </a:solidFill>
                <a:latin typeface="Montserrat"/>
                <a:ea typeface="Montserrat"/>
                <a:cs typeface="Montserrat"/>
                <a:sym typeface="Montserrat"/>
              </a:rPr>
              <a:t>          RESOURCES</a:t>
            </a:r>
            <a:endParaRPr sz="1067" dirty="0">
              <a:solidFill>
                <a:srgbClr val="000000"/>
              </a:solidFill>
              <a:latin typeface="Montserrat"/>
              <a:ea typeface="Montserrat"/>
              <a:cs typeface="Montserrat"/>
              <a:sym typeface="Montserrat"/>
            </a:endParaRPr>
          </a:p>
        </p:txBody>
      </p:sp>
      <p:sp>
        <p:nvSpPr>
          <p:cNvPr id="3" name="Google Shape;655;gf675b13adf_1_39">
            <a:extLst>
              <a:ext uri="{FF2B5EF4-FFF2-40B4-BE49-F238E27FC236}">
                <a16:creationId xmlns:a16="http://schemas.microsoft.com/office/drawing/2014/main" id="{45071EC8-F53F-DE92-EC55-63300F4C1BE8}"/>
              </a:ext>
            </a:extLst>
          </p:cNvPr>
          <p:cNvSpPr/>
          <p:nvPr/>
        </p:nvSpPr>
        <p:spPr>
          <a:xfrm>
            <a:off x="2713312" y="1905011"/>
            <a:ext cx="2412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800"/>
            </a:pPr>
            <a:r>
              <a:rPr lang="en" sz="1067" b="1" dirty="0">
                <a:solidFill>
                  <a:srgbClr val="FFFFFF"/>
                </a:solidFill>
                <a:latin typeface="Montserrat"/>
                <a:ea typeface="Montserrat"/>
                <a:cs typeface="Montserrat"/>
                <a:sym typeface="Montserrat"/>
              </a:rPr>
              <a:t>              ACTIVITIES</a:t>
            </a:r>
            <a:endParaRPr sz="1067" b="1" dirty="0">
              <a:solidFill>
                <a:srgbClr val="FFFFFF"/>
              </a:solidFill>
              <a:latin typeface="Montserrat"/>
              <a:ea typeface="Montserrat"/>
              <a:cs typeface="Montserrat"/>
              <a:sym typeface="Montserrat"/>
            </a:endParaRPr>
          </a:p>
        </p:txBody>
      </p:sp>
      <p:sp>
        <p:nvSpPr>
          <p:cNvPr id="4" name="Google Shape;656;gf675b13adf_1_39">
            <a:extLst>
              <a:ext uri="{FF2B5EF4-FFF2-40B4-BE49-F238E27FC236}">
                <a16:creationId xmlns:a16="http://schemas.microsoft.com/office/drawing/2014/main" id="{498244F4-AB17-1C66-397F-B714182FCC8F}"/>
              </a:ext>
            </a:extLst>
          </p:cNvPr>
          <p:cNvSpPr/>
          <p:nvPr/>
        </p:nvSpPr>
        <p:spPr>
          <a:xfrm>
            <a:off x="5003400" y="1902676"/>
            <a:ext cx="2412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800"/>
            </a:pPr>
            <a:r>
              <a:rPr lang="en" sz="1067" b="1">
                <a:solidFill>
                  <a:srgbClr val="FFFFFF"/>
                </a:solidFill>
                <a:latin typeface="Montserrat"/>
                <a:ea typeface="Montserrat"/>
                <a:cs typeface="Montserrat"/>
                <a:sym typeface="Montserrat"/>
              </a:rPr>
              <a:t>OUTPUTS</a:t>
            </a:r>
            <a:endParaRPr sz="1067" b="1">
              <a:solidFill>
                <a:srgbClr val="FFFFFF"/>
              </a:solidFill>
              <a:latin typeface="Montserrat"/>
              <a:ea typeface="Montserrat"/>
              <a:cs typeface="Montserrat"/>
              <a:sym typeface="Montserrat"/>
            </a:endParaRPr>
          </a:p>
        </p:txBody>
      </p:sp>
      <p:sp>
        <p:nvSpPr>
          <p:cNvPr id="5" name="Google Shape;657;gf675b13adf_1_39">
            <a:extLst>
              <a:ext uri="{FF2B5EF4-FFF2-40B4-BE49-F238E27FC236}">
                <a16:creationId xmlns:a16="http://schemas.microsoft.com/office/drawing/2014/main" id="{A8DD2CE7-E731-F6CB-3821-AE0473AD755F}"/>
              </a:ext>
            </a:extLst>
          </p:cNvPr>
          <p:cNvSpPr/>
          <p:nvPr/>
        </p:nvSpPr>
        <p:spPr>
          <a:xfrm>
            <a:off x="7287604" y="1905011"/>
            <a:ext cx="2412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800"/>
            </a:pPr>
            <a:r>
              <a:rPr lang="en" sz="1067" b="1" dirty="0">
                <a:solidFill>
                  <a:srgbClr val="FFFFFF"/>
                </a:solidFill>
                <a:latin typeface="Montserrat"/>
                <a:ea typeface="Montserrat"/>
                <a:cs typeface="Montserrat"/>
                <a:sym typeface="Montserrat"/>
              </a:rPr>
              <a:t>SUPPORTING</a:t>
            </a:r>
          </a:p>
          <a:p>
            <a:pPr algn="ctr">
              <a:buClr>
                <a:srgbClr val="000000"/>
              </a:buClr>
              <a:buSzPts val="800"/>
            </a:pPr>
            <a:r>
              <a:rPr lang="en" sz="1067" b="1" dirty="0">
                <a:solidFill>
                  <a:srgbClr val="FFFFFF"/>
                </a:solidFill>
                <a:latin typeface="Montserrat"/>
                <a:ea typeface="Montserrat"/>
                <a:cs typeface="Montserrat"/>
                <a:sym typeface="Montserrat"/>
              </a:rPr>
              <a:t>OUTCOMES</a:t>
            </a:r>
            <a:endParaRPr sz="1067" b="1" dirty="0">
              <a:solidFill>
                <a:srgbClr val="FFFFFF"/>
              </a:solidFill>
              <a:latin typeface="Montserrat"/>
              <a:ea typeface="Montserrat"/>
              <a:cs typeface="Montserrat"/>
              <a:sym typeface="Montserrat"/>
            </a:endParaRPr>
          </a:p>
        </p:txBody>
      </p:sp>
      <p:sp>
        <p:nvSpPr>
          <p:cNvPr id="6" name="Google Shape;658;gf675b13adf_1_39">
            <a:extLst>
              <a:ext uri="{FF2B5EF4-FFF2-40B4-BE49-F238E27FC236}">
                <a16:creationId xmlns:a16="http://schemas.microsoft.com/office/drawing/2014/main" id="{04F73223-836B-DD9C-281C-74A18FFC7007}"/>
              </a:ext>
            </a:extLst>
          </p:cNvPr>
          <p:cNvSpPr/>
          <p:nvPr/>
        </p:nvSpPr>
        <p:spPr>
          <a:xfrm>
            <a:off x="9577700" y="1902672"/>
            <a:ext cx="2464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800"/>
            </a:pPr>
            <a:r>
              <a:rPr lang="en" sz="1067" b="1" dirty="0">
                <a:solidFill>
                  <a:srgbClr val="FFFFFF"/>
                </a:solidFill>
                <a:latin typeface="Montserrat"/>
                <a:ea typeface="Montserrat"/>
                <a:cs typeface="Montserrat"/>
                <a:sym typeface="Montserrat"/>
              </a:rPr>
              <a:t>                 PRIMARY</a:t>
            </a:r>
          </a:p>
          <a:p>
            <a:pPr>
              <a:buClr>
                <a:srgbClr val="000000"/>
              </a:buClr>
              <a:buSzPts val="800"/>
            </a:pPr>
            <a:r>
              <a:rPr lang="en" sz="1067" b="1" dirty="0">
                <a:solidFill>
                  <a:srgbClr val="FFFFFF"/>
                </a:solidFill>
                <a:latin typeface="Montserrat"/>
                <a:ea typeface="Montserrat"/>
                <a:cs typeface="Montserrat"/>
                <a:sym typeface="Montserrat"/>
              </a:rPr>
              <a:t>                 OUTCOMES</a:t>
            </a:r>
            <a:endParaRPr sz="1067" b="1" dirty="0">
              <a:solidFill>
                <a:srgbClr val="FFFFFF"/>
              </a:solidFill>
              <a:latin typeface="Montserrat"/>
              <a:ea typeface="Montserrat"/>
              <a:cs typeface="Montserrat"/>
              <a:sym typeface="Montserrat"/>
            </a:endParaRPr>
          </a:p>
        </p:txBody>
      </p:sp>
      <p:graphicFrame>
        <p:nvGraphicFramePr>
          <p:cNvPr id="15" name="Table 14">
            <a:extLst>
              <a:ext uri="{FF2B5EF4-FFF2-40B4-BE49-F238E27FC236}">
                <a16:creationId xmlns:a16="http://schemas.microsoft.com/office/drawing/2014/main" id="{3E2A7F0E-9EE4-5035-A4DD-22361BC30E6E}"/>
              </a:ext>
            </a:extLst>
          </p:cNvPr>
          <p:cNvGraphicFramePr>
            <a:graphicFrameLocks noGrp="1"/>
          </p:cNvGraphicFramePr>
          <p:nvPr>
            <p:extLst>
              <p:ext uri="{D42A27DB-BD31-4B8C-83A1-F6EECF244321}">
                <p14:modId xmlns:p14="http://schemas.microsoft.com/office/powerpoint/2010/main" val="3925110350"/>
              </p:ext>
            </p:extLst>
          </p:nvPr>
        </p:nvGraphicFramePr>
        <p:xfrm>
          <a:off x="636397" y="2453299"/>
          <a:ext cx="1769594" cy="3657600"/>
        </p:xfrm>
        <a:graphic>
          <a:graphicData uri="http://schemas.openxmlformats.org/drawingml/2006/table">
            <a:tbl>
              <a:tblPr/>
              <a:tblGrid>
                <a:gridCol w="1769594">
                  <a:extLst>
                    <a:ext uri="{9D8B030D-6E8A-4147-A177-3AD203B41FA5}">
                      <a16:colId xmlns:a16="http://schemas.microsoft.com/office/drawing/2014/main" val="1367666692"/>
                    </a:ext>
                  </a:extLst>
                </a:gridCol>
              </a:tblGrid>
              <a:tr h="538755">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r>
                        <a:rPr lang="en-GB" sz="900" b="0" i="0" u="none" strike="noStrike" dirty="0">
                          <a:solidFill>
                            <a:srgbClr val="000000"/>
                          </a:solidFill>
                          <a:effectLst/>
                          <a:latin typeface="Open Sans" panose="020B0606030504020204" pitchFamily="34" charset="0"/>
                        </a:rPr>
                        <a:t>6. Do the resources last. These are helpful categories:</a:t>
                      </a:r>
                    </a:p>
                    <a:p>
                      <a:pPr algn="l" fontAlgn="auto"/>
                      <a:endParaRPr lang="en-GB" sz="900" b="0" i="0" u="none" strike="noStrike" dirty="0">
                        <a:solidFill>
                          <a:srgbClr val="000000"/>
                        </a:solidFill>
                        <a:effectLst/>
                        <a:latin typeface="Open Sans" panose="020B0606030504020204" pitchFamily="34" charset="0"/>
                      </a:endParaRPr>
                    </a:p>
                    <a:p>
                      <a:pPr algn="l" fontAlgn="auto"/>
                      <a:r>
                        <a:rPr lang="en-GB" sz="900" b="0" i="0" u="none" strike="noStrike" dirty="0">
                          <a:solidFill>
                            <a:srgbClr val="000000"/>
                          </a:solidFill>
                          <a:effectLst/>
                          <a:latin typeface="Open Sans" panose="020B0606030504020204" pitchFamily="34" charset="0"/>
                        </a:rPr>
                        <a:t>HEPPP funding​</a:t>
                      </a:r>
                    </a:p>
                    <a:p>
                      <a:pPr algn="l" fontAlgn="auto"/>
                      <a:r>
                        <a:rPr lang="en-GB" sz="900" b="0" i="0" u="none" strike="noStrike" dirty="0">
                          <a:solidFill>
                            <a:srgbClr val="000000"/>
                          </a:solidFill>
                          <a:effectLst/>
                          <a:latin typeface="Open Sans" panose="020B0606030504020204" pitchFamily="34" charset="0"/>
                        </a:rPr>
                        <a:t>Other funding​</a:t>
                      </a:r>
                    </a:p>
                    <a:p>
                      <a:pPr algn="l" fontAlgn="auto"/>
                      <a:endParaRPr lang="en-GB" sz="900" b="0" i="0" u="none" strike="noStrike" dirty="0">
                        <a:solidFill>
                          <a:srgbClr val="000000"/>
                        </a:solidFill>
                        <a:effectLst/>
                        <a:latin typeface="Open Sans" panose="020B0606030504020204" pitchFamily="34" charset="0"/>
                      </a:endParaRPr>
                    </a:p>
                    <a:p>
                      <a:pPr algn="l" fontAlgn="auto"/>
                      <a:r>
                        <a:rPr lang="en-GB" sz="900" b="0" i="0" u="none" strike="noStrike" dirty="0">
                          <a:solidFill>
                            <a:srgbClr val="000000"/>
                          </a:solidFill>
                          <a:effectLst/>
                          <a:latin typeface="Open Sans" panose="020B0606030504020204" pitchFamily="34" charset="0"/>
                        </a:rPr>
                        <a:t>Staffing</a:t>
                      </a:r>
                    </a:p>
                    <a:p>
                      <a:pPr algn="l" fontAlgn="auto"/>
                      <a:r>
                        <a:rPr lang="en-GB" sz="900" b="0" i="0" u="none" strike="noStrike" dirty="0">
                          <a:solidFill>
                            <a:srgbClr val="000000"/>
                          </a:solidFill>
                          <a:effectLst/>
                          <a:latin typeface="Open Sans" panose="020B0606030504020204" pitchFamily="34" charset="0"/>
                        </a:rPr>
                        <a:t>Student leaders (paid and volunteer)</a:t>
                      </a:r>
                    </a:p>
                    <a:p>
                      <a:pPr algn="l" fontAlgn="auto"/>
                      <a:r>
                        <a:rPr lang="en-GB" sz="900" b="0" i="0" u="none" strike="noStrike" dirty="0">
                          <a:solidFill>
                            <a:srgbClr val="000000"/>
                          </a:solidFill>
                          <a:effectLst/>
                          <a:latin typeface="Open Sans" panose="020B0606030504020204" pitchFamily="34" charset="0"/>
                        </a:rPr>
                        <a:t>Academic, professional, lab tech staff support​ (in kind)</a:t>
                      </a:r>
                    </a:p>
                    <a:p>
                      <a:pPr algn="l" fontAlgn="auto"/>
                      <a:endParaRPr lang="en-GB" sz="900" b="0" i="0" u="none" strike="noStrike" dirty="0">
                        <a:solidFill>
                          <a:srgbClr val="000000"/>
                        </a:solidFill>
                        <a:effectLst/>
                        <a:latin typeface="Open Sans" panose="020B0606030504020204" pitchFamily="34" charset="0"/>
                      </a:endParaRPr>
                    </a:p>
                    <a:p>
                      <a:pPr algn="l" fontAlgn="auto"/>
                      <a:r>
                        <a:rPr lang="en-GB" sz="900" b="0" i="0" u="none" strike="noStrike" dirty="0">
                          <a:solidFill>
                            <a:srgbClr val="000000"/>
                          </a:solidFill>
                          <a:effectLst/>
                          <a:latin typeface="Open Sans" panose="020B0606030504020204" pitchFamily="34" charset="0"/>
                        </a:rPr>
                        <a:t>Workshop​ resources​</a:t>
                      </a:r>
                    </a:p>
                    <a:p>
                      <a:pPr algn="l" fontAlgn="auto"/>
                      <a:r>
                        <a:rPr lang="en-GB" sz="900" b="0" i="0" u="none" strike="noStrike" dirty="0">
                          <a:solidFill>
                            <a:srgbClr val="000000"/>
                          </a:solidFill>
                          <a:effectLst/>
                          <a:latin typeface="Open Sans" panose="020B0606030504020204" pitchFamily="34" charset="0"/>
                        </a:rPr>
                        <a:t>Merchandise​</a:t>
                      </a:r>
                    </a:p>
                    <a:p>
                      <a:pPr algn="l" fontAlgn="auto"/>
                      <a:endParaRPr lang="en-GB" sz="900" b="0" i="0" u="none" strike="noStrike" dirty="0">
                        <a:solidFill>
                          <a:srgbClr val="000000"/>
                        </a:solidFill>
                        <a:effectLst/>
                        <a:latin typeface="Open Sans" panose="020B0606030504020204" pitchFamily="34" charset="0"/>
                      </a:endParaRPr>
                    </a:p>
                    <a:p>
                      <a:pPr algn="l" fontAlgn="auto"/>
                      <a:r>
                        <a:rPr lang="en-GB" sz="900" b="0" i="0" u="none" strike="noStrike" dirty="0">
                          <a:solidFill>
                            <a:srgbClr val="000000"/>
                          </a:solidFill>
                          <a:effectLst/>
                          <a:latin typeface="Open Sans" panose="020B0606030504020204" pitchFamily="34" charset="0"/>
                        </a:rPr>
                        <a:t>Any direct support​ (catering, study packs, etc.)</a:t>
                      </a:r>
                    </a:p>
                    <a:p>
                      <a:pPr algn="l" fontAlgn="auto"/>
                      <a:endParaRPr lang="en-GB" sz="900" b="0" i="0" u="none" strike="noStrike" dirty="0">
                        <a:solidFill>
                          <a:srgbClr val="000000"/>
                        </a:solidFill>
                        <a:effectLst/>
                        <a:latin typeface="Open Sans" panose="020B0606030504020204" pitchFamily="34" charset="0"/>
                      </a:endParaRPr>
                    </a:p>
                    <a:p>
                      <a:pPr algn="l" fontAlgn="auto"/>
                      <a:r>
                        <a:rPr lang="en-GB" sz="900" b="0" i="0" u="none" strike="noStrike" dirty="0">
                          <a:solidFill>
                            <a:srgbClr val="000000"/>
                          </a:solidFill>
                          <a:effectLst/>
                          <a:latin typeface="Open Sans" panose="020B0606030504020204" pitchFamily="34" charset="0"/>
                        </a:rPr>
                        <a:t>Campus facilities​</a:t>
                      </a:r>
                    </a:p>
                    <a:p>
                      <a:pPr algn="l" fontAlgn="auto"/>
                      <a:r>
                        <a:rPr lang="en-GB" sz="900" b="0" i="0" u="none" strike="noStrike" dirty="0">
                          <a:solidFill>
                            <a:srgbClr val="000000"/>
                          </a:solidFill>
                          <a:effectLst/>
                          <a:latin typeface="Open Sans" panose="020B0606030504020204" pitchFamily="34" charset="0"/>
                        </a:rPr>
                        <a:t>Branded cars​</a:t>
                      </a:r>
                    </a:p>
                    <a:p>
                      <a:pPr algn="l" fontAlgn="auto"/>
                      <a:endParaRPr lang="en-GB" sz="900" b="0" i="0" u="none" strike="noStrike" dirty="0">
                        <a:solidFill>
                          <a:srgbClr val="000000"/>
                        </a:solidFill>
                        <a:effectLst/>
                        <a:latin typeface="Open Sans" panose="020B0606030504020204" pitchFamily="34" charset="0"/>
                      </a:endParaRPr>
                    </a:p>
                    <a:p>
                      <a:pPr algn="l" fontAlgn="auto"/>
                      <a:r>
                        <a:rPr lang="en-GB" sz="900" b="0" i="0" u="none" strike="noStrike" dirty="0">
                          <a:solidFill>
                            <a:srgbClr val="000000"/>
                          </a:solidFill>
                          <a:effectLst/>
                          <a:latin typeface="Open Sans" panose="020B0606030504020204" pitchFamily="34" charset="0"/>
                        </a:rPr>
                        <a:t>CRM for participation data​</a:t>
                      </a:r>
                    </a:p>
                    <a:p>
                      <a:pPr algn="l" fontAlgn="auto"/>
                      <a:r>
                        <a:rPr lang="en-GB" sz="900" b="0" i="0" u="none" strike="noStrike" dirty="0">
                          <a:solidFill>
                            <a:srgbClr val="000000"/>
                          </a:solidFill>
                          <a:effectLst/>
                          <a:latin typeface="Open Sans" panose="020B0606030504020204" pitchFamily="34" charset="0"/>
                        </a:rPr>
                        <a:t>Excel and Power BI for reporting and tracking​</a:t>
                      </a:r>
                    </a:p>
                    <a:p>
                      <a:pPr algn="l" fontAlgn="auto"/>
                      <a:r>
                        <a:rPr lang="en-GB" sz="900" b="0" i="0" u="none" strike="noStrike" dirty="0">
                          <a:solidFill>
                            <a:srgbClr val="000000"/>
                          </a:solidFill>
                          <a:effectLst/>
                          <a:latin typeface="Open Sans" panose="020B0606030504020204" pitchFamily="34" charset="0"/>
                        </a:rPr>
                        <a:t>Qualtrics for data collection​</a:t>
                      </a:r>
                    </a:p>
                    <a:p>
                      <a:pPr algn="l" fontAlgn="auto"/>
                      <a:endParaRPr lang="en-US" sz="900" b="0" i="0" u="none" strike="noStrike" dirty="0">
                        <a:solidFill>
                          <a:srgbClr val="000000"/>
                        </a:solidFill>
                        <a:effectLst/>
                        <a:highlight>
                          <a:srgbClr val="FFFFFF"/>
                        </a:highlight>
                        <a:latin typeface="Open Sans" panose="020B0606030504020204" pitchFamily="34" charset="0"/>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3197139931"/>
                  </a:ext>
                </a:extLst>
              </a:tr>
            </a:tbl>
          </a:graphicData>
        </a:graphic>
      </p:graphicFrame>
      <p:sp>
        <p:nvSpPr>
          <p:cNvPr id="16" name="Rectangle 1">
            <a:extLst>
              <a:ext uri="{FF2B5EF4-FFF2-40B4-BE49-F238E27FC236}">
                <a16:creationId xmlns:a16="http://schemas.microsoft.com/office/drawing/2014/main" id="{96929B06-ACCD-DF30-BD90-4781B541ADDC}"/>
              </a:ext>
            </a:extLst>
          </p:cNvPr>
          <p:cNvSpPr>
            <a:spLocks noChangeArrowheads="1"/>
          </p:cNvSpPr>
          <p:nvPr/>
        </p:nvSpPr>
        <p:spPr bwMode="auto">
          <a:xfrm>
            <a:off x="813562" y="24549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0" name="Table 19">
            <a:extLst>
              <a:ext uri="{FF2B5EF4-FFF2-40B4-BE49-F238E27FC236}">
                <a16:creationId xmlns:a16="http://schemas.microsoft.com/office/drawing/2014/main" id="{CA57F7D8-FA2B-2A10-1BE5-8F4764429C13}"/>
              </a:ext>
            </a:extLst>
          </p:cNvPr>
          <p:cNvGraphicFramePr>
            <a:graphicFrameLocks noGrp="1"/>
          </p:cNvGraphicFramePr>
          <p:nvPr>
            <p:extLst>
              <p:ext uri="{D42A27DB-BD31-4B8C-83A1-F6EECF244321}">
                <p14:modId xmlns:p14="http://schemas.microsoft.com/office/powerpoint/2010/main" val="1073876916"/>
              </p:ext>
            </p:extLst>
          </p:nvPr>
        </p:nvGraphicFramePr>
        <p:xfrm>
          <a:off x="2847600" y="2454193"/>
          <a:ext cx="1769594" cy="3943763"/>
        </p:xfrm>
        <a:graphic>
          <a:graphicData uri="http://schemas.openxmlformats.org/drawingml/2006/table">
            <a:tbl>
              <a:tblPr/>
              <a:tblGrid>
                <a:gridCol w="1769594">
                  <a:extLst>
                    <a:ext uri="{9D8B030D-6E8A-4147-A177-3AD203B41FA5}">
                      <a16:colId xmlns:a16="http://schemas.microsoft.com/office/drawing/2014/main" val="4071500117"/>
                    </a:ext>
                  </a:extLst>
                </a:gridCol>
              </a:tblGrid>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2. Go here next!</a:t>
                      </a:r>
                      <a:endParaRPr sz="900" u="none" strike="noStrike" cap="none" dirty="0">
                        <a:latin typeface="Open Sans"/>
                        <a:ea typeface="Open Sans"/>
                        <a:cs typeface="Open Sans"/>
                        <a:sym typeface="Open Sans"/>
                      </a:endParaRPr>
                    </a:p>
                  </a:txBody>
                  <a:tcPr marL="121900" marR="121900" marT="121900" marB="121900">
                    <a:lnL w="28575">
                      <a:solidFill>
                        <a:srgbClr val="B2B2B2"/>
                      </a:solidFill>
                    </a:lnL>
                    <a:lnR w="28575">
                      <a:solidFill>
                        <a:srgbClr val="B2B2B2"/>
                      </a:solidFill>
                    </a:lnR>
                    <a:lnT w="28575">
                      <a:solidFill>
                        <a:srgbClr val="B2B2B2"/>
                      </a:solidFill>
                    </a:lnT>
                    <a:lnB w="28575">
                      <a:solidFill>
                        <a:srgbClr val="B2B2B2"/>
                      </a:solidFill>
                    </a:lnB>
                    <a:solidFill>
                      <a:srgbClr val="FFFFFF"/>
                    </a:solidFill>
                  </a:tcPr>
                </a:tc>
                <a:extLst>
                  <a:ext uri="{0D108BD9-81ED-4DB2-BD59-A6C34878D82A}">
                    <a16:rowId xmlns:a16="http://schemas.microsoft.com/office/drawing/2014/main" val="2823846973"/>
                  </a:ext>
                </a:extLst>
              </a:tr>
              <a:tr h="342559">
                <a:tc>
                  <a:txBody>
                    <a:bodyPr/>
                    <a:lstStyle/>
                    <a:p>
                      <a:pPr marL="0" marR="0" lvl="0" indent="0" algn="l" rtl="0">
                        <a:lnSpc>
                          <a:spcPct val="100000"/>
                        </a:lnSpc>
                        <a:spcBef>
                          <a:spcPts val="0"/>
                        </a:spcBef>
                        <a:spcAft>
                          <a:spcPts val="0"/>
                        </a:spcAft>
                        <a:buClr>
                          <a:srgbClr val="000000"/>
                        </a:buClr>
                        <a:buSzPts val="600"/>
                        <a:buFont typeface="Arial"/>
                        <a:buNone/>
                      </a:pPr>
                      <a:endParaRPr sz="800" b="1" u="none" strike="noStrike" cap="none">
                        <a:solidFill>
                          <a:schemeClr val="dk2"/>
                        </a:solidFill>
                        <a:latin typeface="Open Sans"/>
                        <a:ea typeface="Open Sans"/>
                        <a:cs typeface="Open Sans"/>
                        <a:sym typeface="Open Sans"/>
                      </a:endParaRPr>
                    </a:p>
                  </a:txBody>
                  <a:tcPr marL="121900" marR="121900" marT="0" marB="0">
                    <a:lnL w="0">
                      <a:noFill/>
                    </a:lnL>
                    <a:lnR w="0">
                      <a:noFill/>
                    </a:lnR>
                    <a:lnT w="28575">
                      <a:solidFill>
                        <a:srgbClr val="B2B2B2"/>
                      </a:solidFill>
                    </a:lnT>
                    <a:lnB w="28575">
                      <a:solidFill>
                        <a:srgbClr val="FCC135"/>
                      </a:solidFill>
                    </a:lnB>
                    <a:solidFill>
                      <a:schemeClr val="bg1"/>
                    </a:solidFill>
                  </a:tcPr>
                </a:tc>
                <a:extLst>
                  <a:ext uri="{0D108BD9-81ED-4DB2-BD59-A6C34878D82A}">
                    <a16:rowId xmlns:a16="http://schemas.microsoft.com/office/drawing/2014/main" val="427051886"/>
                  </a:ext>
                </a:extLst>
              </a:tr>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Chunk your major activity categories (e.g. on-campus workshops, 1:1 appointments (30 minutes))</a:t>
                      </a:r>
                      <a:endParaRPr sz="900" u="none" strike="noStrike" cap="none" dirty="0">
                        <a:latin typeface="Open Sans"/>
                        <a:ea typeface="Open Sans"/>
                        <a:cs typeface="Open Sans"/>
                        <a:sym typeface="Open Sans"/>
                      </a:endParaRPr>
                    </a:p>
                  </a:txBody>
                  <a:tcPr marL="121900" marR="121900" marT="121900" marB="121900">
                    <a:lnL w="28575">
                      <a:solidFill>
                        <a:srgbClr val="FCC135"/>
                      </a:solidFill>
                    </a:lnL>
                    <a:lnR w="28575">
                      <a:solidFill>
                        <a:srgbClr val="FCC135"/>
                      </a:solidFill>
                    </a:lnR>
                    <a:lnT w="28575">
                      <a:solidFill>
                        <a:srgbClr val="FCC135"/>
                      </a:solidFill>
                    </a:lnT>
                    <a:lnB w="28575">
                      <a:solidFill>
                        <a:srgbClr val="FCC135"/>
                      </a:solidFill>
                    </a:lnB>
                    <a:solidFill>
                      <a:srgbClr val="FFFFFF"/>
                    </a:solidFill>
                  </a:tcPr>
                </a:tc>
                <a:extLst>
                  <a:ext uri="{0D108BD9-81ED-4DB2-BD59-A6C34878D82A}">
                    <a16:rowId xmlns:a16="http://schemas.microsoft.com/office/drawing/2014/main" val="198220117"/>
                  </a:ext>
                </a:extLst>
              </a:tr>
              <a:tr h="342559">
                <a:tc>
                  <a:txBody>
                    <a:bodyPr/>
                    <a:lstStyle/>
                    <a:p>
                      <a:pPr marL="0" marR="0" lvl="0" indent="0" algn="l" rtl="0">
                        <a:lnSpc>
                          <a:spcPct val="100000"/>
                        </a:lnSpc>
                        <a:spcBef>
                          <a:spcPts val="0"/>
                        </a:spcBef>
                        <a:spcAft>
                          <a:spcPts val="0"/>
                        </a:spcAft>
                        <a:buClr>
                          <a:srgbClr val="000000"/>
                        </a:buClr>
                        <a:buSzPts val="600"/>
                        <a:buFont typeface="Arial"/>
                        <a:buNone/>
                      </a:pPr>
                      <a:endParaRPr sz="800" b="1" u="none" strike="noStrike" cap="none">
                        <a:solidFill>
                          <a:schemeClr val="dk2"/>
                        </a:solidFill>
                        <a:latin typeface="Open Sans"/>
                        <a:ea typeface="Open Sans"/>
                        <a:cs typeface="Open Sans"/>
                        <a:sym typeface="Open Sans"/>
                      </a:endParaRPr>
                    </a:p>
                  </a:txBody>
                  <a:tcPr marL="121900" marR="121900" marT="0" marB="0" anchor="ctr">
                    <a:lnL w="0">
                      <a:noFill/>
                    </a:lnL>
                    <a:lnR w="0">
                      <a:noFill/>
                    </a:lnR>
                    <a:lnT w="28575">
                      <a:solidFill>
                        <a:srgbClr val="FCC135"/>
                      </a:solidFill>
                    </a:lnT>
                    <a:lnB w="28575">
                      <a:solidFill>
                        <a:srgbClr val="D57990"/>
                      </a:solidFill>
                    </a:lnB>
                    <a:solidFill>
                      <a:schemeClr val="bg1"/>
                    </a:solidFill>
                  </a:tcPr>
                </a:tc>
                <a:extLst>
                  <a:ext uri="{0D108BD9-81ED-4DB2-BD59-A6C34878D82A}">
                    <a16:rowId xmlns:a16="http://schemas.microsoft.com/office/drawing/2014/main" val="833548442"/>
                  </a:ext>
                </a:extLst>
              </a:tr>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Think about which kind of category they are (Info &amp; Experience, Skills, etc.)</a:t>
                      </a:r>
                      <a:endParaRPr sz="900" u="none" strike="noStrike" cap="none" dirty="0">
                        <a:latin typeface="Open Sans"/>
                        <a:ea typeface="Open Sans"/>
                        <a:cs typeface="Open Sans"/>
                        <a:sym typeface="Open Sans"/>
                      </a:endParaRPr>
                    </a:p>
                  </a:txBody>
                  <a:tcPr marL="121900" marR="121900" marT="121900" marB="121900">
                    <a:lnL w="28575">
                      <a:solidFill>
                        <a:srgbClr val="D57990"/>
                      </a:solidFill>
                    </a:lnL>
                    <a:lnR w="28575">
                      <a:solidFill>
                        <a:srgbClr val="D57990"/>
                      </a:solidFill>
                    </a:lnR>
                    <a:lnT w="28575">
                      <a:solidFill>
                        <a:srgbClr val="D57990"/>
                      </a:solidFill>
                    </a:lnT>
                    <a:lnB w="28575">
                      <a:solidFill>
                        <a:srgbClr val="D57990"/>
                      </a:solidFill>
                    </a:lnB>
                    <a:solidFill>
                      <a:srgbClr val="FFFFFF"/>
                    </a:solidFill>
                  </a:tcPr>
                </a:tc>
                <a:extLst>
                  <a:ext uri="{0D108BD9-81ED-4DB2-BD59-A6C34878D82A}">
                    <a16:rowId xmlns:a16="http://schemas.microsoft.com/office/drawing/2014/main" val="3607780779"/>
                  </a:ext>
                </a:extLst>
              </a:tr>
              <a:tr h="342559">
                <a:tc>
                  <a:txBody>
                    <a:bodyPr/>
                    <a:lstStyle/>
                    <a:p>
                      <a:pPr marL="0" marR="0" lvl="0" indent="0" algn="l" rtl="0">
                        <a:lnSpc>
                          <a:spcPct val="100000"/>
                        </a:lnSpc>
                        <a:spcBef>
                          <a:spcPts val="0"/>
                        </a:spcBef>
                        <a:spcAft>
                          <a:spcPts val="0"/>
                        </a:spcAft>
                        <a:buClr>
                          <a:srgbClr val="000000"/>
                        </a:buClr>
                        <a:buSzPts val="600"/>
                        <a:buFont typeface="Arial"/>
                        <a:buNone/>
                      </a:pPr>
                      <a:endParaRPr sz="800" b="1" u="none" strike="noStrike" cap="none" dirty="0">
                        <a:solidFill>
                          <a:schemeClr val="dk2"/>
                        </a:solidFill>
                        <a:latin typeface="Open Sans"/>
                        <a:ea typeface="Open Sans"/>
                        <a:cs typeface="Open Sans"/>
                        <a:sym typeface="Open Sans"/>
                      </a:endParaRPr>
                    </a:p>
                  </a:txBody>
                  <a:tcPr marL="121900" marR="121900" marT="0" marB="0" anchor="ctr">
                    <a:lnL w="0">
                      <a:noFill/>
                    </a:lnL>
                    <a:lnR w="0">
                      <a:noFill/>
                    </a:lnR>
                    <a:lnT w="28575">
                      <a:solidFill>
                        <a:srgbClr val="D57990"/>
                      </a:solidFill>
                    </a:lnT>
                    <a:lnB w="28575">
                      <a:solidFill>
                        <a:srgbClr val="76B0CD"/>
                      </a:solidFill>
                    </a:lnB>
                    <a:solidFill>
                      <a:schemeClr val="bg1"/>
                    </a:solidFill>
                  </a:tcPr>
                </a:tc>
                <a:extLst>
                  <a:ext uri="{0D108BD9-81ED-4DB2-BD59-A6C34878D82A}">
                    <a16:rowId xmlns:a16="http://schemas.microsoft.com/office/drawing/2014/main" val="2159590545"/>
                  </a:ext>
                </a:extLst>
              </a:tr>
              <a:tr h="487939">
                <a:tc>
                  <a:txBody>
                    <a:bodyPr/>
                    <a:lstStyle/>
                    <a:p>
                      <a:pPr marL="0" marR="0" lvl="0" indent="0" algn="l" rtl="0">
                        <a:lnSpc>
                          <a:spcPct val="100000"/>
                        </a:lnSpc>
                        <a:spcBef>
                          <a:spcPts val="0"/>
                        </a:spcBef>
                        <a:spcAft>
                          <a:spcPts val="0"/>
                        </a:spcAft>
                        <a:buClr>
                          <a:srgbClr val="000000"/>
                        </a:buClr>
                        <a:buSzPts val="700"/>
                        <a:buFont typeface="Arial"/>
                        <a:buNone/>
                      </a:pPr>
                      <a:r>
                        <a:rPr lang="en-AU" sz="900" u="none" strike="noStrike" cap="none" dirty="0">
                          <a:latin typeface="Open Sans" panose="020B0606030504020204" pitchFamily="34" charset="0"/>
                          <a:ea typeface="Open Sans" panose="020B0606030504020204" pitchFamily="34" charset="0"/>
                          <a:cs typeface="Open Sans" panose="020B0606030504020204" pitchFamily="34" charset="0"/>
                        </a:rPr>
                        <a:t>You could also distinguish by student groups that are participating in the activities (e.g. commencing students vs student leaders)</a:t>
                      </a:r>
                      <a:endParaRPr sz="900" u="none" strike="noStrike" cap="none" dirty="0">
                        <a:latin typeface="Open Sans" panose="020B0606030504020204" pitchFamily="34" charset="0"/>
                        <a:ea typeface="Open Sans" panose="020B0606030504020204" pitchFamily="34" charset="0"/>
                        <a:cs typeface="Open Sans" panose="020B0606030504020204" pitchFamily="34" charset="0"/>
                      </a:endParaRPr>
                    </a:p>
                  </a:txBody>
                  <a:tcPr marL="121900" marR="121900" marT="121900" marB="121900">
                    <a:lnL w="28575">
                      <a:solidFill>
                        <a:srgbClr val="76B0CD"/>
                      </a:solidFill>
                    </a:lnL>
                    <a:lnR w="28575">
                      <a:solidFill>
                        <a:srgbClr val="76B0CD"/>
                      </a:solidFill>
                    </a:lnR>
                    <a:lnT w="28575">
                      <a:solidFill>
                        <a:srgbClr val="76B0CD"/>
                      </a:solidFill>
                    </a:lnT>
                    <a:lnB w="28575">
                      <a:solidFill>
                        <a:srgbClr val="76B0CD"/>
                      </a:solidFill>
                    </a:lnB>
                    <a:solidFill>
                      <a:srgbClr val="FFFFFF"/>
                    </a:solidFill>
                  </a:tcPr>
                </a:tc>
                <a:extLst>
                  <a:ext uri="{0D108BD9-81ED-4DB2-BD59-A6C34878D82A}">
                    <a16:rowId xmlns:a16="http://schemas.microsoft.com/office/drawing/2014/main" val="3648239674"/>
                  </a:ext>
                </a:extLst>
              </a:tr>
            </a:tbl>
          </a:graphicData>
        </a:graphic>
      </p:graphicFrame>
      <p:sp>
        <p:nvSpPr>
          <p:cNvPr id="22" name="Rectangle 3">
            <a:extLst>
              <a:ext uri="{FF2B5EF4-FFF2-40B4-BE49-F238E27FC236}">
                <a16:creationId xmlns:a16="http://schemas.microsoft.com/office/drawing/2014/main" id="{475DE0A3-E27B-6489-D767-2E16A3DF803C}"/>
              </a:ext>
            </a:extLst>
          </p:cNvPr>
          <p:cNvSpPr>
            <a:spLocks noChangeArrowheads="1"/>
          </p:cNvSpPr>
          <p:nvPr/>
        </p:nvSpPr>
        <p:spPr bwMode="auto">
          <a:xfrm>
            <a:off x="5402799" y="52303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9" name="Table 28">
            <a:extLst>
              <a:ext uri="{FF2B5EF4-FFF2-40B4-BE49-F238E27FC236}">
                <a16:creationId xmlns:a16="http://schemas.microsoft.com/office/drawing/2014/main" id="{B609B675-CC70-92C0-2E72-B5495E328183}"/>
              </a:ext>
            </a:extLst>
          </p:cNvPr>
          <p:cNvGraphicFramePr>
            <a:graphicFrameLocks noGrp="1"/>
          </p:cNvGraphicFramePr>
          <p:nvPr>
            <p:extLst>
              <p:ext uri="{D42A27DB-BD31-4B8C-83A1-F6EECF244321}">
                <p14:modId xmlns:p14="http://schemas.microsoft.com/office/powerpoint/2010/main" val="134080008"/>
              </p:ext>
            </p:extLst>
          </p:nvPr>
        </p:nvGraphicFramePr>
        <p:xfrm>
          <a:off x="9786009" y="2453298"/>
          <a:ext cx="1769594" cy="1463040"/>
        </p:xfrm>
        <a:graphic>
          <a:graphicData uri="http://schemas.openxmlformats.org/drawingml/2006/table">
            <a:tbl>
              <a:tblPr/>
              <a:tblGrid>
                <a:gridCol w="1769594">
                  <a:extLst>
                    <a:ext uri="{9D8B030D-6E8A-4147-A177-3AD203B41FA5}">
                      <a16:colId xmlns:a16="http://schemas.microsoft.com/office/drawing/2014/main" val="1367666692"/>
                    </a:ext>
                  </a:extLst>
                </a:gridCol>
              </a:tblGrid>
              <a:tr h="538755">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r>
                        <a:rPr lang="en-GB" sz="900" b="0" i="0" u="none" strike="noStrike" dirty="0">
                          <a:solidFill>
                            <a:srgbClr val="000000"/>
                          </a:solidFill>
                          <a:effectLst/>
                          <a:latin typeface="Open Sans" panose="020B0606030504020204" pitchFamily="34" charset="0"/>
                        </a:rPr>
                        <a:t>4. Consider the primary outcomes for your programs. You need to align this with the lifecycle stage of your program. Try to keep programs in one lifecycle stage. Refer to the master PLM in the SEHEEF Guidance Manual for suitable primary outcomes.</a:t>
                      </a:r>
                    </a:p>
                  </a:txBody>
                  <a:tcPr>
                    <a:lnL w="30480" cap="flat" cmpd="sng" algn="ctr">
                      <a:solidFill>
                        <a:srgbClr val="9E9E9E"/>
                      </a:solidFill>
                      <a:prstDash val="solid"/>
                      <a:round/>
                      <a:headEnd type="none" w="med" len="med"/>
                      <a:tailEnd type="none" w="med" len="med"/>
                    </a:lnL>
                    <a:lnR w="30480" cap="flat" cmpd="sng" algn="ctr">
                      <a:solidFill>
                        <a:srgbClr val="9E9E9E"/>
                      </a:solidFill>
                      <a:prstDash val="solid"/>
                      <a:round/>
                      <a:headEnd type="none" w="med" len="med"/>
                      <a:tailEnd type="none" w="med" len="med"/>
                    </a:lnR>
                    <a:lnT w="30480" cap="flat" cmpd="sng" algn="ctr">
                      <a:solidFill>
                        <a:srgbClr val="9E9E9E"/>
                      </a:solidFill>
                      <a:prstDash val="solid"/>
                      <a:round/>
                      <a:headEnd type="none" w="med" len="med"/>
                      <a:tailEnd type="none" w="med" len="med"/>
                    </a:lnT>
                    <a:lnB w="3048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197139931"/>
                  </a:ext>
                </a:extLst>
              </a:tr>
            </a:tbl>
          </a:graphicData>
        </a:graphic>
      </p:graphicFrame>
      <p:graphicFrame>
        <p:nvGraphicFramePr>
          <p:cNvPr id="7" name="Table 6">
            <a:extLst>
              <a:ext uri="{FF2B5EF4-FFF2-40B4-BE49-F238E27FC236}">
                <a16:creationId xmlns:a16="http://schemas.microsoft.com/office/drawing/2014/main" id="{A7C6FBDE-213A-6CA7-737E-7572B31C66E7}"/>
              </a:ext>
            </a:extLst>
          </p:cNvPr>
          <p:cNvGraphicFramePr>
            <a:graphicFrameLocks noGrp="1"/>
          </p:cNvGraphicFramePr>
          <p:nvPr>
            <p:extLst>
              <p:ext uri="{D42A27DB-BD31-4B8C-83A1-F6EECF244321}">
                <p14:modId xmlns:p14="http://schemas.microsoft.com/office/powerpoint/2010/main" val="2968127689"/>
              </p:ext>
            </p:extLst>
          </p:nvPr>
        </p:nvGraphicFramePr>
        <p:xfrm>
          <a:off x="5325816" y="2454193"/>
          <a:ext cx="1769594" cy="3537729"/>
        </p:xfrm>
        <a:graphic>
          <a:graphicData uri="http://schemas.openxmlformats.org/drawingml/2006/table">
            <a:tbl>
              <a:tblPr/>
              <a:tblGrid>
                <a:gridCol w="1769594">
                  <a:extLst>
                    <a:ext uri="{9D8B030D-6E8A-4147-A177-3AD203B41FA5}">
                      <a16:colId xmlns:a16="http://schemas.microsoft.com/office/drawing/2014/main" val="4071500117"/>
                    </a:ext>
                  </a:extLst>
                </a:gridCol>
              </a:tblGrid>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3. Do this next. </a:t>
                      </a:r>
                      <a:endParaRPr sz="900" u="none" strike="noStrike" cap="none" dirty="0">
                        <a:latin typeface="Open Sans"/>
                        <a:ea typeface="Open Sans"/>
                        <a:cs typeface="Open Sans"/>
                        <a:sym typeface="Open Sans"/>
                      </a:endParaRPr>
                    </a:p>
                  </a:txBody>
                  <a:tcPr marL="121900" marR="121900" marT="121900" marB="121900">
                    <a:lnL w="28575">
                      <a:solidFill>
                        <a:srgbClr val="B2B2B2"/>
                      </a:solidFill>
                    </a:lnL>
                    <a:lnR w="28575">
                      <a:solidFill>
                        <a:srgbClr val="B2B2B2"/>
                      </a:solidFill>
                    </a:lnR>
                    <a:lnT w="28575">
                      <a:solidFill>
                        <a:srgbClr val="B2B2B2"/>
                      </a:solidFill>
                    </a:lnT>
                    <a:lnB w="28575">
                      <a:solidFill>
                        <a:srgbClr val="B2B2B2"/>
                      </a:solidFill>
                    </a:lnB>
                    <a:solidFill>
                      <a:srgbClr val="FFFFFF"/>
                    </a:solidFill>
                  </a:tcPr>
                </a:tc>
                <a:extLst>
                  <a:ext uri="{0D108BD9-81ED-4DB2-BD59-A6C34878D82A}">
                    <a16:rowId xmlns:a16="http://schemas.microsoft.com/office/drawing/2014/main" val="2823846973"/>
                  </a:ext>
                </a:extLst>
              </a:tr>
              <a:tr h="342559">
                <a:tc>
                  <a:txBody>
                    <a:bodyPr/>
                    <a:lstStyle/>
                    <a:p>
                      <a:pPr marL="0" marR="0" lvl="0" indent="0" algn="l" rtl="0">
                        <a:lnSpc>
                          <a:spcPct val="100000"/>
                        </a:lnSpc>
                        <a:spcBef>
                          <a:spcPts val="0"/>
                        </a:spcBef>
                        <a:spcAft>
                          <a:spcPts val="0"/>
                        </a:spcAft>
                        <a:buClr>
                          <a:srgbClr val="000000"/>
                        </a:buClr>
                        <a:buSzPts val="600"/>
                        <a:buFont typeface="Arial"/>
                        <a:buNone/>
                      </a:pPr>
                      <a:endParaRPr sz="800" b="1" u="none" strike="noStrike" cap="none">
                        <a:solidFill>
                          <a:schemeClr val="dk2"/>
                        </a:solidFill>
                        <a:latin typeface="Open Sans"/>
                        <a:ea typeface="Open Sans"/>
                        <a:cs typeface="Open Sans"/>
                        <a:sym typeface="Open Sans"/>
                      </a:endParaRPr>
                    </a:p>
                  </a:txBody>
                  <a:tcPr marL="121900" marR="121900" marT="0" marB="0">
                    <a:lnL w="0">
                      <a:noFill/>
                    </a:lnL>
                    <a:lnR w="0">
                      <a:noFill/>
                    </a:lnR>
                    <a:lnT w="28575">
                      <a:solidFill>
                        <a:srgbClr val="B2B2B2"/>
                      </a:solidFill>
                    </a:lnT>
                    <a:lnB w="28575">
                      <a:solidFill>
                        <a:srgbClr val="FCC135"/>
                      </a:solidFill>
                    </a:lnB>
                    <a:solidFill>
                      <a:schemeClr val="bg1"/>
                    </a:solidFill>
                  </a:tcPr>
                </a:tc>
                <a:extLst>
                  <a:ext uri="{0D108BD9-81ED-4DB2-BD59-A6C34878D82A}">
                    <a16:rowId xmlns:a16="http://schemas.microsoft.com/office/drawing/2014/main" val="427051886"/>
                  </a:ext>
                </a:extLst>
              </a:tr>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Outputs are your “bums on seats” column: who and how many students were invited? How many did actually participate? </a:t>
                      </a:r>
                      <a:endParaRPr sz="900" u="none" strike="noStrike" cap="none" dirty="0">
                        <a:latin typeface="Open Sans"/>
                        <a:ea typeface="Open Sans"/>
                        <a:cs typeface="Open Sans"/>
                        <a:sym typeface="Open Sans"/>
                      </a:endParaRPr>
                    </a:p>
                  </a:txBody>
                  <a:tcPr marL="121900" marR="121900" marT="121900" marB="121900">
                    <a:lnL w="28575">
                      <a:solidFill>
                        <a:srgbClr val="FCC135"/>
                      </a:solidFill>
                    </a:lnL>
                    <a:lnR w="28575">
                      <a:solidFill>
                        <a:srgbClr val="FCC135"/>
                      </a:solidFill>
                    </a:lnR>
                    <a:lnT w="28575">
                      <a:solidFill>
                        <a:srgbClr val="FCC135"/>
                      </a:solidFill>
                    </a:lnT>
                    <a:lnB w="28575">
                      <a:solidFill>
                        <a:srgbClr val="FCC135"/>
                      </a:solidFill>
                    </a:lnB>
                    <a:solidFill>
                      <a:srgbClr val="FFFFFF"/>
                    </a:solidFill>
                  </a:tcPr>
                </a:tc>
                <a:extLst>
                  <a:ext uri="{0D108BD9-81ED-4DB2-BD59-A6C34878D82A}">
                    <a16:rowId xmlns:a16="http://schemas.microsoft.com/office/drawing/2014/main" val="198220117"/>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cap="flat" cmpd="sng" algn="ctr">
                      <a:solidFill>
                        <a:srgbClr val="FCC135"/>
                      </a:solidFill>
                      <a:prstDash val="solid"/>
                      <a:round/>
                      <a:headEnd type="none" w="med" len="med"/>
                      <a:tailEnd type="none" w="med" len="med"/>
                    </a:lnT>
                    <a:lnB w="28575">
                      <a:solidFill>
                        <a:srgbClr val="D57990"/>
                      </a:solidFill>
                    </a:lnB>
                    <a:solidFill>
                      <a:schemeClr val="bg1"/>
                    </a:solidFill>
                  </a:tcPr>
                </a:tc>
                <a:extLst>
                  <a:ext uri="{0D108BD9-81ED-4DB2-BD59-A6C34878D82A}">
                    <a16:rowId xmlns:a16="http://schemas.microsoft.com/office/drawing/2014/main" val="833548442"/>
                  </a:ext>
                </a:extLst>
              </a:tr>
              <a:tr h="538766">
                <a:tc>
                  <a:txBody>
                    <a:bodyPr/>
                    <a:lstStyle/>
                    <a:p>
                      <a:pPr algn="l" fontAlgn="auto"/>
                      <a:r>
                        <a:rPr lang="en-US" sz="900" b="0" i="0" u="none" strike="noStrike" dirty="0">
                          <a:solidFill>
                            <a:srgbClr val="000000"/>
                          </a:solidFill>
                          <a:effectLst/>
                          <a:highlight>
                            <a:srgbClr val="FFFFFF"/>
                          </a:highlight>
                          <a:latin typeface="Open Sans"/>
                        </a:rPr>
                        <a:t>​</a:t>
                      </a:r>
                      <a:r>
                        <a:rPr lang="en-AU" sz="900" u="none" strike="noStrike" cap="none" dirty="0">
                          <a:latin typeface="Open Sans"/>
                          <a:ea typeface="Open Sans"/>
                          <a:cs typeface="Open Sans"/>
                          <a:sym typeface="Open Sans"/>
                        </a:rPr>
                        <a:t>How many sessions were run? How many students attended?</a:t>
                      </a:r>
                      <a:endParaRPr lang="en-US" sz="900" b="0" i="0" u="none" strike="noStrike" dirty="0">
                        <a:solidFill>
                          <a:srgbClr val="000000"/>
                        </a:solidFill>
                        <a:effectLst/>
                        <a:highlight>
                          <a:srgbClr val="FFFFFF"/>
                        </a:highlight>
                        <a:latin typeface="Open Sans"/>
                      </a:endParaRPr>
                    </a:p>
                  </a:txBody>
                  <a:tcPr>
                    <a:lnL w="28575">
                      <a:solidFill>
                        <a:srgbClr val="D57990"/>
                      </a:solidFill>
                    </a:lnL>
                    <a:lnR w="28575">
                      <a:solidFill>
                        <a:srgbClr val="D57990"/>
                      </a:solidFill>
                    </a:lnR>
                    <a:lnT w="28575">
                      <a:solidFill>
                        <a:srgbClr val="D57990"/>
                      </a:solidFill>
                    </a:lnT>
                    <a:lnB w="28575">
                      <a:solidFill>
                        <a:srgbClr val="D57990"/>
                      </a:solidFill>
                    </a:lnB>
                    <a:solidFill>
                      <a:srgbClr val="FFFFFF"/>
                    </a:solidFill>
                  </a:tcPr>
                </a:tc>
                <a:extLst>
                  <a:ext uri="{0D108BD9-81ED-4DB2-BD59-A6C34878D82A}">
                    <a16:rowId xmlns:a16="http://schemas.microsoft.com/office/drawing/2014/main" val="3607780779"/>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D57990"/>
                      </a:solidFill>
                    </a:lnT>
                    <a:lnB w="28575">
                      <a:solidFill>
                        <a:srgbClr val="76B0CD"/>
                      </a:solidFill>
                    </a:lnB>
                    <a:solidFill>
                      <a:schemeClr val="bg1"/>
                    </a:solidFill>
                  </a:tcPr>
                </a:tc>
                <a:extLst>
                  <a:ext uri="{0D108BD9-81ED-4DB2-BD59-A6C34878D82A}">
                    <a16:rowId xmlns:a16="http://schemas.microsoft.com/office/drawing/2014/main" val="2159590545"/>
                  </a:ext>
                </a:extLst>
              </a:tr>
              <a:tr h="487939">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ea typeface="Open Sans" panose="020B0606030504020204" pitchFamily="34" charset="0"/>
                          <a:cs typeface="Open Sans" panose="020B0606030504020204" pitchFamily="34" charset="0"/>
                        </a:rPr>
                        <a:t>​How many partner schools were involved in the program? In what locations?</a:t>
                      </a:r>
                    </a:p>
                  </a:txBody>
                  <a:tcPr>
                    <a:lnL w="28575">
                      <a:solidFill>
                        <a:srgbClr val="76B0CD"/>
                      </a:solidFill>
                    </a:lnL>
                    <a:lnR w="28575">
                      <a:solidFill>
                        <a:srgbClr val="76B0CD"/>
                      </a:solidFill>
                    </a:lnR>
                    <a:lnT w="28575">
                      <a:solidFill>
                        <a:srgbClr val="76B0CD"/>
                      </a:solidFill>
                    </a:lnT>
                    <a:lnB w="28575">
                      <a:solidFill>
                        <a:srgbClr val="76B0CD"/>
                      </a:solidFill>
                    </a:lnB>
                    <a:solidFill>
                      <a:srgbClr val="FFFFFF"/>
                    </a:solidFill>
                  </a:tcPr>
                </a:tc>
                <a:extLst>
                  <a:ext uri="{0D108BD9-81ED-4DB2-BD59-A6C34878D82A}">
                    <a16:rowId xmlns:a16="http://schemas.microsoft.com/office/drawing/2014/main" val="3648239674"/>
                  </a:ext>
                </a:extLst>
              </a:tr>
            </a:tbl>
          </a:graphicData>
        </a:graphic>
      </p:graphicFrame>
      <p:graphicFrame>
        <p:nvGraphicFramePr>
          <p:cNvPr id="12" name="Table 11">
            <a:extLst>
              <a:ext uri="{FF2B5EF4-FFF2-40B4-BE49-F238E27FC236}">
                <a16:creationId xmlns:a16="http://schemas.microsoft.com/office/drawing/2014/main" id="{F3091115-A0EB-0566-7A72-2408B8488DCC}"/>
              </a:ext>
            </a:extLst>
          </p:cNvPr>
          <p:cNvGraphicFramePr>
            <a:graphicFrameLocks noGrp="1"/>
          </p:cNvGraphicFramePr>
          <p:nvPr>
            <p:extLst>
              <p:ext uri="{D42A27DB-BD31-4B8C-83A1-F6EECF244321}">
                <p14:modId xmlns:p14="http://schemas.microsoft.com/office/powerpoint/2010/main" val="569638861"/>
              </p:ext>
            </p:extLst>
          </p:nvPr>
        </p:nvGraphicFramePr>
        <p:xfrm>
          <a:off x="7425533" y="2461058"/>
          <a:ext cx="2013938" cy="4340043"/>
        </p:xfrm>
        <a:graphic>
          <a:graphicData uri="http://schemas.openxmlformats.org/drawingml/2006/table">
            <a:tbl>
              <a:tblPr/>
              <a:tblGrid>
                <a:gridCol w="2013938">
                  <a:extLst>
                    <a:ext uri="{9D8B030D-6E8A-4147-A177-3AD203B41FA5}">
                      <a16:colId xmlns:a16="http://schemas.microsoft.com/office/drawing/2014/main" val="4071500117"/>
                    </a:ext>
                  </a:extLst>
                </a:gridCol>
              </a:tblGrid>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5. Do this </a:t>
                      </a:r>
                      <a:r>
                        <a:rPr lang="en-AU" sz="900" u="sng" strike="noStrike" cap="none" dirty="0">
                          <a:latin typeface="Open Sans"/>
                          <a:ea typeface="Open Sans"/>
                          <a:cs typeface="Open Sans"/>
                          <a:sym typeface="Open Sans"/>
                        </a:rPr>
                        <a:t>after</a:t>
                      </a:r>
                      <a:r>
                        <a:rPr lang="en-AU" sz="900" u="none" strike="noStrike" cap="none" dirty="0">
                          <a:latin typeface="Open Sans"/>
                          <a:ea typeface="Open Sans"/>
                          <a:cs typeface="Open Sans"/>
                          <a:sym typeface="Open Sans"/>
                        </a:rPr>
                        <a:t> the primary outcomes.</a:t>
                      </a:r>
                      <a:endParaRPr sz="900" u="none" strike="noStrike" cap="none" dirty="0">
                        <a:latin typeface="Open Sans"/>
                        <a:ea typeface="Open Sans"/>
                        <a:cs typeface="Open Sans"/>
                        <a:sym typeface="Open Sans"/>
                      </a:endParaRPr>
                    </a:p>
                  </a:txBody>
                  <a:tcPr marL="121900" marR="121900" marT="121900" marB="121900">
                    <a:lnL w="28575">
                      <a:solidFill>
                        <a:srgbClr val="B2B2B2"/>
                      </a:solidFill>
                    </a:lnL>
                    <a:lnR w="28575">
                      <a:solidFill>
                        <a:srgbClr val="B2B2B2"/>
                      </a:solidFill>
                    </a:lnR>
                    <a:lnT w="28575">
                      <a:solidFill>
                        <a:srgbClr val="B2B2B2"/>
                      </a:solidFill>
                    </a:lnT>
                    <a:lnB w="28575">
                      <a:solidFill>
                        <a:srgbClr val="B2B2B2"/>
                      </a:solidFill>
                    </a:lnB>
                    <a:solidFill>
                      <a:srgbClr val="FFFFFF"/>
                    </a:solidFill>
                  </a:tcPr>
                </a:tc>
                <a:extLst>
                  <a:ext uri="{0D108BD9-81ED-4DB2-BD59-A6C34878D82A}">
                    <a16:rowId xmlns:a16="http://schemas.microsoft.com/office/drawing/2014/main" val="2823846973"/>
                  </a:ext>
                </a:extLst>
              </a:tr>
              <a:tr h="342559">
                <a:tc>
                  <a:txBody>
                    <a:bodyPr/>
                    <a:lstStyle/>
                    <a:p>
                      <a:pPr marL="0" marR="0" lvl="0" indent="0" algn="l" rtl="0">
                        <a:lnSpc>
                          <a:spcPct val="100000"/>
                        </a:lnSpc>
                        <a:spcBef>
                          <a:spcPts val="0"/>
                        </a:spcBef>
                        <a:spcAft>
                          <a:spcPts val="0"/>
                        </a:spcAft>
                        <a:buClr>
                          <a:srgbClr val="000000"/>
                        </a:buClr>
                        <a:buSzPts val="600"/>
                        <a:buFont typeface="Arial"/>
                        <a:buNone/>
                      </a:pPr>
                      <a:endParaRPr sz="800" b="1" u="none" strike="noStrike" cap="none">
                        <a:solidFill>
                          <a:schemeClr val="dk2"/>
                        </a:solidFill>
                        <a:latin typeface="Open Sans"/>
                        <a:ea typeface="Open Sans"/>
                        <a:cs typeface="Open Sans"/>
                        <a:sym typeface="Open Sans"/>
                      </a:endParaRPr>
                    </a:p>
                  </a:txBody>
                  <a:tcPr marL="121900" marR="121900" marT="0" marB="0">
                    <a:lnL w="0">
                      <a:noFill/>
                    </a:lnL>
                    <a:lnR w="0">
                      <a:noFill/>
                    </a:lnR>
                    <a:lnT w="28575">
                      <a:solidFill>
                        <a:srgbClr val="B2B2B2"/>
                      </a:solidFill>
                    </a:lnT>
                    <a:lnB w="28575">
                      <a:solidFill>
                        <a:srgbClr val="FCC135"/>
                      </a:solidFill>
                    </a:lnB>
                    <a:solidFill>
                      <a:schemeClr val="bg1"/>
                    </a:solidFill>
                  </a:tcPr>
                </a:tc>
                <a:extLst>
                  <a:ext uri="{0D108BD9-81ED-4DB2-BD59-A6C34878D82A}">
                    <a16:rowId xmlns:a16="http://schemas.microsoft.com/office/drawing/2014/main" val="427051886"/>
                  </a:ext>
                </a:extLst>
              </a:tr>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What are the relevant supporting outcomes by lifecycle stage and activity category according to the SEHEEF? Please copy and paste the supporting outcomes from the master PLM! </a:t>
                      </a:r>
                      <a:endParaRPr sz="900" u="none" strike="noStrike" cap="none" dirty="0">
                        <a:latin typeface="Open Sans"/>
                        <a:ea typeface="Open Sans"/>
                        <a:cs typeface="Open Sans"/>
                        <a:sym typeface="Open Sans"/>
                      </a:endParaRPr>
                    </a:p>
                  </a:txBody>
                  <a:tcPr marL="121900" marR="121900" marT="121900" marB="121900">
                    <a:lnL w="28575">
                      <a:solidFill>
                        <a:srgbClr val="FCC135"/>
                      </a:solidFill>
                    </a:lnL>
                    <a:lnR w="28575">
                      <a:solidFill>
                        <a:srgbClr val="FCC135"/>
                      </a:solidFill>
                    </a:lnR>
                    <a:lnT w="28575">
                      <a:solidFill>
                        <a:srgbClr val="FCC135"/>
                      </a:solidFill>
                    </a:lnT>
                    <a:lnB w="28575">
                      <a:solidFill>
                        <a:srgbClr val="FCC135"/>
                      </a:solidFill>
                    </a:lnB>
                    <a:solidFill>
                      <a:srgbClr val="FFFFFF"/>
                    </a:solidFill>
                  </a:tcPr>
                </a:tc>
                <a:extLst>
                  <a:ext uri="{0D108BD9-81ED-4DB2-BD59-A6C34878D82A}">
                    <a16:rowId xmlns:a16="http://schemas.microsoft.com/office/drawing/2014/main" val="198220117"/>
                  </a:ext>
                </a:extLst>
              </a:tr>
              <a:tr h="342559">
                <a:tc>
                  <a:txBody>
                    <a:bodyPr/>
                    <a:lstStyle/>
                    <a:p>
                      <a:pPr marL="0" marR="0" lvl="0" indent="0" algn="l" rtl="0">
                        <a:lnSpc>
                          <a:spcPct val="100000"/>
                        </a:lnSpc>
                        <a:spcBef>
                          <a:spcPts val="0"/>
                        </a:spcBef>
                        <a:spcAft>
                          <a:spcPts val="0"/>
                        </a:spcAft>
                        <a:buClr>
                          <a:srgbClr val="000000"/>
                        </a:buClr>
                        <a:buSzPts val="600"/>
                        <a:buFont typeface="Arial"/>
                        <a:buNone/>
                      </a:pPr>
                      <a:endParaRPr sz="800" b="1" u="none" strike="noStrike" cap="none">
                        <a:solidFill>
                          <a:schemeClr val="dk2"/>
                        </a:solidFill>
                        <a:latin typeface="Open Sans"/>
                        <a:ea typeface="Open Sans"/>
                        <a:cs typeface="Open Sans"/>
                        <a:sym typeface="Open Sans"/>
                      </a:endParaRPr>
                    </a:p>
                  </a:txBody>
                  <a:tcPr marL="121900" marR="121900" marT="0" marB="0" anchor="ctr">
                    <a:lnL w="0">
                      <a:noFill/>
                    </a:lnL>
                    <a:lnR w="0">
                      <a:noFill/>
                    </a:lnR>
                    <a:lnT w="28575">
                      <a:solidFill>
                        <a:srgbClr val="FCC135"/>
                      </a:solidFill>
                    </a:lnT>
                    <a:lnB w="28575">
                      <a:solidFill>
                        <a:srgbClr val="D57990"/>
                      </a:solidFill>
                    </a:lnB>
                    <a:solidFill>
                      <a:schemeClr val="bg1"/>
                    </a:solidFill>
                  </a:tcPr>
                </a:tc>
                <a:extLst>
                  <a:ext uri="{0D108BD9-81ED-4DB2-BD59-A6C34878D82A}">
                    <a16:rowId xmlns:a16="http://schemas.microsoft.com/office/drawing/2014/main" val="833548442"/>
                  </a:ext>
                </a:extLst>
              </a:tr>
              <a:tr h="538766">
                <a:tc>
                  <a:txBody>
                    <a:bodyPr/>
                    <a:lstStyle/>
                    <a:p>
                      <a:pPr marL="0" marR="0" lvl="0" indent="0" algn="l" rtl="0">
                        <a:lnSpc>
                          <a:spcPct val="100000"/>
                        </a:lnSpc>
                        <a:spcBef>
                          <a:spcPts val="0"/>
                        </a:spcBef>
                        <a:spcAft>
                          <a:spcPts val="0"/>
                        </a:spcAft>
                        <a:buClr>
                          <a:schemeClr val="dk1"/>
                        </a:buClr>
                        <a:buSzPts val="1100"/>
                        <a:buFont typeface="Arial"/>
                        <a:buNone/>
                      </a:pPr>
                      <a:r>
                        <a:rPr lang="en-AU" sz="900" u="none" strike="noStrike" cap="none" dirty="0">
                          <a:latin typeface="Open Sans"/>
                          <a:ea typeface="Open Sans"/>
                          <a:cs typeface="Open Sans"/>
                          <a:sym typeface="Open Sans"/>
                        </a:rPr>
                        <a:t>Where supporting outcomes are broad, you can add specific outcomes in brackets (e.g. the kind of hard skills being taught). </a:t>
                      </a:r>
                      <a:endParaRPr sz="900" u="none" strike="noStrike" cap="none" dirty="0">
                        <a:latin typeface="Open Sans"/>
                        <a:ea typeface="Open Sans"/>
                        <a:cs typeface="Open Sans"/>
                        <a:sym typeface="Open Sans"/>
                      </a:endParaRPr>
                    </a:p>
                  </a:txBody>
                  <a:tcPr marL="121900" marR="121900" marT="121900" marB="121900">
                    <a:lnL w="28575">
                      <a:solidFill>
                        <a:srgbClr val="D57990"/>
                      </a:solidFill>
                    </a:lnL>
                    <a:lnR w="28575">
                      <a:solidFill>
                        <a:srgbClr val="D57990"/>
                      </a:solidFill>
                    </a:lnR>
                    <a:lnT w="28575">
                      <a:solidFill>
                        <a:srgbClr val="D57990"/>
                      </a:solidFill>
                    </a:lnT>
                    <a:lnB w="28575">
                      <a:solidFill>
                        <a:srgbClr val="D57990"/>
                      </a:solidFill>
                    </a:lnB>
                    <a:solidFill>
                      <a:srgbClr val="FFFFFF"/>
                    </a:solidFill>
                  </a:tcPr>
                </a:tc>
                <a:extLst>
                  <a:ext uri="{0D108BD9-81ED-4DB2-BD59-A6C34878D82A}">
                    <a16:rowId xmlns:a16="http://schemas.microsoft.com/office/drawing/2014/main" val="3607780779"/>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cap="flat" cmpd="sng" algn="ctr">
                      <a:solidFill>
                        <a:srgbClr val="D57990"/>
                      </a:solidFill>
                      <a:prstDash val="solid"/>
                      <a:round/>
                      <a:headEnd type="none" w="med" len="med"/>
                      <a:tailEnd type="none" w="med" len="med"/>
                    </a:lnT>
                    <a:lnB w="28575">
                      <a:solidFill>
                        <a:srgbClr val="76B0CD"/>
                      </a:solidFill>
                    </a:lnB>
                    <a:solidFill>
                      <a:schemeClr val="bg1"/>
                    </a:solidFill>
                  </a:tcPr>
                </a:tc>
                <a:extLst>
                  <a:ext uri="{0D108BD9-81ED-4DB2-BD59-A6C34878D82A}">
                    <a16:rowId xmlns:a16="http://schemas.microsoft.com/office/drawing/2014/main" val="2159590545"/>
                  </a:ext>
                </a:extLst>
              </a:tr>
              <a:tr h="4879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highlight>
                            <a:srgbClr val="FFFFFF"/>
                          </a:highlight>
                          <a:latin typeface="Calibri"/>
                        </a:rPr>
                        <a:t>​</a:t>
                      </a:r>
                      <a:r>
                        <a:rPr lang="en-GB" sz="900" u="none" strike="noStrike" cap="none" dirty="0">
                          <a:latin typeface="Open Sans"/>
                          <a:ea typeface="Open Sans"/>
                          <a:cs typeface="Open Sans"/>
                          <a:sym typeface="Open Sans"/>
                        </a:rPr>
                        <a:t>If you want to achieve additional supporting outcomes, capture them in the PLM but call out that they are not in the SEHEEF. [I use square brackets. One example is Wellbeing]</a:t>
                      </a:r>
                    </a:p>
                  </a:txBody>
                  <a:tcPr>
                    <a:lnL w="28575">
                      <a:solidFill>
                        <a:srgbClr val="76B0CD"/>
                      </a:solidFill>
                    </a:lnL>
                    <a:lnR w="28575">
                      <a:solidFill>
                        <a:srgbClr val="76B0CD"/>
                      </a:solidFill>
                    </a:lnR>
                    <a:lnT w="28575">
                      <a:solidFill>
                        <a:srgbClr val="76B0CD"/>
                      </a:solidFill>
                    </a:lnT>
                    <a:lnB w="28575">
                      <a:solidFill>
                        <a:srgbClr val="76B0CD"/>
                      </a:solidFill>
                    </a:lnB>
                    <a:solidFill>
                      <a:srgbClr val="FFFFFF"/>
                    </a:solidFill>
                  </a:tcPr>
                </a:tc>
                <a:extLst>
                  <a:ext uri="{0D108BD9-81ED-4DB2-BD59-A6C34878D82A}">
                    <a16:rowId xmlns:a16="http://schemas.microsoft.com/office/drawing/2014/main" val="3648239674"/>
                  </a:ext>
                </a:extLst>
              </a:tr>
            </a:tbl>
          </a:graphicData>
        </a:graphic>
      </p:graphicFrame>
      <p:pic>
        <p:nvPicPr>
          <p:cNvPr id="13" name="Picture 12">
            <a:extLst>
              <a:ext uri="{FF2B5EF4-FFF2-40B4-BE49-F238E27FC236}">
                <a16:creationId xmlns:a16="http://schemas.microsoft.com/office/drawing/2014/main" id="{89EA6155-B4BD-E906-DB68-1BA572ECF9E5}"/>
              </a:ext>
            </a:extLst>
          </p:cNvPr>
          <p:cNvPicPr>
            <a:picLocks noChangeAspect="1"/>
          </p:cNvPicPr>
          <p:nvPr/>
        </p:nvPicPr>
        <p:blipFill>
          <a:blip r:embed="rId2"/>
          <a:stretch>
            <a:fillRect/>
          </a:stretch>
        </p:blipFill>
        <p:spPr>
          <a:xfrm>
            <a:off x="4170827" y="193307"/>
            <a:ext cx="2924583" cy="533474"/>
          </a:xfrm>
          <a:prstGeom prst="rect">
            <a:avLst/>
          </a:prstGeom>
        </p:spPr>
      </p:pic>
    </p:spTree>
    <p:extLst>
      <p:ext uri="{BB962C8B-B14F-4D97-AF65-F5344CB8AC3E}">
        <p14:creationId xmlns:p14="http://schemas.microsoft.com/office/powerpoint/2010/main" val="4129236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a:extLst>
              <a:ext uri="{FF2B5EF4-FFF2-40B4-BE49-F238E27FC236}">
                <a16:creationId xmlns:a16="http://schemas.microsoft.com/office/drawing/2014/main" id="{FFDA0DD9-40ED-9E52-193B-E9A62018E92B}"/>
              </a:ext>
            </a:extLst>
          </p:cNvPr>
          <p:cNvGraphicFramePr>
            <a:graphicFrameLocks noGrp="1"/>
          </p:cNvGraphicFramePr>
          <p:nvPr>
            <p:extLst>
              <p:ext uri="{D42A27DB-BD31-4B8C-83A1-F6EECF244321}">
                <p14:modId xmlns:p14="http://schemas.microsoft.com/office/powerpoint/2010/main" val="2936873265"/>
              </p:ext>
            </p:extLst>
          </p:nvPr>
        </p:nvGraphicFramePr>
        <p:xfrm>
          <a:off x="334386" y="2512597"/>
          <a:ext cx="2002069" cy="4202102"/>
        </p:xfrm>
        <a:graphic>
          <a:graphicData uri="http://schemas.openxmlformats.org/drawingml/2006/table">
            <a:tbl>
              <a:tblPr/>
              <a:tblGrid>
                <a:gridCol w="2002069">
                  <a:extLst>
                    <a:ext uri="{9D8B030D-6E8A-4147-A177-3AD203B41FA5}">
                      <a16:colId xmlns:a16="http://schemas.microsoft.com/office/drawing/2014/main" val="2823820287"/>
                    </a:ext>
                  </a:extLst>
                </a:gridCol>
              </a:tblGrid>
              <a:tr h="4202102">
                <a:tc>
                  <a:txBody>
                    <a:bodyPr/>
                    <a:lstStyle/>
                    <a:p>
                      <a:pPr algn="l" fontAlgn="base"/>
                      <a:r>
                        <a:rPr lang="en-GB" sz="800" b="1" i="0" u="none" strike="noStrike" dirty="0">
                          <a:solidFill>
                            <a:srgbClr val="000000"/>
                          </a:solidFill>
                          <a:effectLst/>
                          <a:highlight>
                            <a:srgbClr val="FFFFFF"/>
                          </a:highlight>
                          <a:latin typeface="Open Sans" panose="020B0606030504020204" pitchFamily="34" charset="0"/>
                        </a:rPr>
                        <a:t>All</a:t>
                      </a:r>
                      <a:r>
                        <a:rPr lang="en-GB" sz="800" b="0" i="0" dirty="0">
                          <a:solidFill>
                            <a:srgbClr val="000000"/>
                          </a:solidFill>
                          <a:effectLst/>
                          <a:highlight>
                            <a:srgbClr val="FFFFFF"/>
                          </a:highlight>
                          <a:latin typeface="Open Sans" panose="020B0606030504020204" pitchFamily="34" charset="0"/>
                        </a:rPr>
                        <a:t>​</a:t>
                      </a:r>
                      <a:br>
                        <a:rPr lang="en-GB" sz="800" b="0" i="0" dirty="0">
                          <a:solidFill>
                            <a:srgbClr val="000000"/>
                          </a:solidFill>
                          <a:effectLst/>
                          <a:highlight>
                            <a:srgbClr val="FFFFFF"/>
                          </a:highlight>
                          <a:latin typeface="Open Sans" panose="020B0606030504020204" pitchFamily="34" charset="0"/>
                        </a:rPr>
                      </a:br>
                      <a:r>
                        <a:rPr lang="en-GB" sz="800" b="0" i="0" u="none" strike="noStrike" dirty="0">
                          <a:solidFill>
                            <a:srgbClr val="000000"/>
                          </a:solidFill>
                          <a:effectLst/>
                          <a:highlight>
                            <a:srgbClr val="FFFFFF"/>
                          </a:highlight>
                          <a:latin typeface="Open Sans" panose="020B0606030504020204" pitchFamily="34" charset="0"/>
                        </a:rPr>
                        <a:t>- Recruitment and training of 20 ARP Guides (12 hours)</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Identification and recruitment of participants for semester 2</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Purchase of 150 ARP licenses each semester</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List of eligible participants</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$10,000 non-salary budget</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Salary for mentors</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- 1 X Academic Staff support</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- 1 x Program Assistant</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- 1 x Program Manager</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Recruitment team</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Promotional budget and communications</a:t>
                      </a:r>
                      <a:r>
                        <a:rPr lang="en-GB" sz="800" b="0" i="0" dirty="0">
                          <a:solidFill>
                            <a:srgbClr val="000000"/>
                          </a:solidFill>
                          <a:effectLst/>
                          <a:highlight>
                            <a:srgbClr val="FFFFFF"/>
                          </a:highlight>
                          <a:latin typeface="Open Sans" panose="020B0606030504020204" pitchFamily="34" charset="0"/>
                        </a:rPr>
                        <a:t>​</a:t>
                      </a:r>
                      <a:br>
                        <a:rPr lang="en-GB" sz="800" b="0" i="0" dirty="0">
                          <a:solidFill>
                            <a:srgbClr val="000000"/>
                          </a:solidFill>
                          <a:effectLst/>
                          <a:highlight>
                            <a:srgbClr val="FFFFFF"/>
                          </a:highlight>
                          <a:latin typeface="Open Sans" panose="020B0606030504020204" pitchFamily="34" charset="0"/>
                        </a:rPr>
                      </a:br>
                      <a:r>
                        <a:rPr lang="en-GB" sz="800" b="0" i="0" u="none" strike="noStrike" dirty="0">
                          <a:solidFill>
                            <a:srgbClr val="000000"/>
                          </a:solidFill>
                          <a:effectLst/>
                          <a:highlight>
                            <a:srgbClr val="FFFFFF"/>
                          </a:highlight>
                          <a:latin typeface="Open Sans" panose="020B0606030504020204" pitchFamily="34" charset="0"/>
                        </a:rPr>
                        <a:t>- Registration and access to ARP access for mentors</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- 6 x 1 hour meetings 3-6 weeks</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Group welcome meeting (1hr)</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p>
                      <a:pPr algn="l" fontAlgn="base"/>
                      <a:r>
                        <a:rPr lang="en-GB" sz="800" b="0" i="0" u="none" strike="noStrike" dirty="0">
                          <a:solidFill>
                            <a:srgbClr val="000000"/>
                          </a:solidFill>
                          <a:effectLst/>
                          <a:highlight>
                            <a:srgbClr val="FFFFFF"/>
                          </a:highlight>
                          <a:latin typeface="Open Sans" panose="020B0606030504020204" pitchFamily="34" charset="0"/>
                        </a:rPr>
                        <a:t>- Recruitment of participants</a:t>
                      </a:r>
                      <a:r>
                        <a:rPr lang="en-GB" sz="800" b="0" i="0" dirty="0">
                          <a:solidFill>
                            <a:srgbClr val="000000"/>
                          </a:solidFill>
                          <a:effectLst/>
                          <a:highlight>
                            <a:srgbClr val="FFFFFF"/>
                          </a:highlight>
                          <a:latin typeface="Open Sans" panose="020B0606030504020204" pitchFamily="34" charset="0"/>
                        </a:rPr>
                        <a:t>​</a:t>
                      </a:r>
                      <a:endParaRPr lang="en-GB" sz="1600" b="0" i="0" dirty="0">
                        <a:solidFill>
                          <a:srgbClr val="000000"/>
                        </a:solidFill>
                        <a:effectLst/>
                        <a:highlight>
                          <a:srgbClr val="FFFFFF"/>
                        </a:highlight>
                      </a:endParaRPr>
                    </a:p>
                  </a:txBody>
                  <a:tcPr marL="83680" marR="83680" marT="41840" marB="41840">
                    <a:lnL w="28785" cap="flat" cmpd="sng" algn="ctr">
                      <a:solidFill>
                        <a:srgbClr val="9E9E9E"/>
                      </a:solidFill>
                      <a:prstDash val="solid"/>
                      <a:round/>
                      <a:headEnd type="none" w="med" len="med"/>
                      <a:tailEnd type="none" w="med" len="med"/>
                    </a:lnL>
                    <a:lnR w="28785" cap="flat" cmpd="sng" algn="ctr">
                      <a:solidFill>
                        <a:srgbClr val="9E9E9E"/>
                      </a:solidFill>
                      <a:prstDash val="solid"/>
                      <a:round/>
                      <a:headEnd type="none" w="med" len="med"/>
                      <a:tailEnd type="none" w="med" len="med"/>
                    </a:lnR>
                    <a:lnT w="28785" cap="flat" cmpd="sng" algn="ctr">
                      <a:solidFill>
                        <a:srgbClr val="9E9E9E"/>
                      </a:solidFill>
                      <a:prstDash val="solid"/>
                      <a:round/>
                      <a:headEnd type="none" w="med" len="med"/>
                      <a:tailEnd type="none" w="med" len="med"/>
                    </a:lnT>
                    <a:lnB w="28785"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925416709"/>
                  </a:ext>
                </a:extLst>
              </a:tr>
            </a:tbl>
          </a:graphicData>
        </a:graphic>
      </p:graphicFrame>
      <p:graphicFrame>
        <p:nvGraphicFramePr>
          <p:cNvPr id="33" name="Table 32">
            <a:extLst>
              <a:ext uri="{FF2B5EF4-FFF2-40B4-BE49-F238E27FC236}">
                <a16:creationId xmlns:a16="http://schemas.microsoft.com/office/drawing/2014/main" id="{9EFE075A-C3D1-31F9-C844-4E6727EE218C}"/>
              </a:ext>
            </a:extLst>
          </p:cNvPr>
          <p:cNvGraphicFramePr>
            <a:graphicFrameLocks noGrp="1"/>
          </p:cNvGraphicFramePr>
          <p:nvPr>
            <p:extLst>
              <p:ext uri="{D42A27DB-BD31-4B8C-83A1-F6EECF244321}">
                <p14:modId xmlns:p14="http://schemas.microsoft.com/office/powerpoint/2010/main" val="115253966"/>
              </p:ext>
            </p:extLst>
          </p:nvPr>
        </p:nvGraphicFramePr>
        <p:xfrm>
          <a:off x="2748258" y="2512598"/>
          <a:ext cx="1973125" cy="2518152"/>
        </p:xfrm>
        <a:graphic>
          <a:graphicData uri="http://schemas.openxmlformats.org/drawingml/2006/table">
            <a:tbl>
              <a:tblPr/>
              <a:tblGrid>
                <a:gridCol w="1973125">
                  <a:extLst>
                    <a:ext uri="{9D8B030D-6E8A-4147-A177-3AD203B41FA5}">
                      <a16:colId xmlns:a16="http://schemas.microsoft.com/office/drawing/2014/main" val="3234056419"/>
                    </a:ext>
                  </a:extLst>
                </a:gridCol>
              </a:tblGrid>
              <a:tr h="1020417">
                <a:tc>
                  <a:txBody>
                    <a:bodyPr/>
                    <a:lstStyle/>
                    <a:p>
                      <a:pPr algn="l" fontAlgn="base"/>
                      <a:r>
                        <a:rPr lang="en-GB" sz="900" b="1" i="0" u="none" strike="noStrike" dirty="0">
                          <a:solidFill>
                            <a:srgbClr val="000000"/>
                          </a:solidFill>
                          <a:effectLst/>
                          <a:highlight>
                            <a:srgbClr val="FFFFFF"/>
                          </a:highlight>
                          <a:latin typeface="Open Sans" panose="020B0606030504020204" pitchFamily="34" charset="0"/>
                        </a:rPr>
                        <a:t>Mentoring</a:t>
                      </a:r>
                      <a:r>
                        <a:rPr lang="en-GB" sz="900" b="0" i="0" dirty="0">
                          <a:solidFill>
                            <a:srgbClr val="000000"/>
                          </a:solidFill>
                          <a:effectLst/>
                          <a:highlight>
                            <a:srgbClr val="FFFFFF"/>
                          </a:highlight>
                          <a:latin typeface="Open Sans" panose="020B0606030504020204" pitchFamily="34" charset="0"/>
                        </a:rPr>
                        <a:t>​</a:t>
                      </a:r>
                      <a:br>
                        <a:rPr lang="en-GB" sz="900" b="0" i="0" dirty="0">
                          <a:solidFill>
                            <a:srgbClr val="000000"/>
                          </a:solidFill>
                          <a:effectLst/>
                          <a:highlight>
                            <a:srgbClr val="FFFFFF"/>
                          </a:highlight>
                          <a:latin typeface="Open Sans" panose="020B0606030504020204" pitchFamily="34" charset="0"/>
                        </a:rPr>
                      </a:br>
                      <a:r>
                        <a:rPr lang="en-GB" sz="900" b="0" i="0" u="none" strike="noStrike" dirty="0">
                          <a:solidFill>
                            <a:srgbClr val="000000"/>
                          </a:solidFill>
                          <a:effectLst/>
                          <a:highlight>
                            <a:srgbClr val="FFFFFF"/>
                          </a:highlight>
                          <a:latin typeface="Open Sans" panose="020B0606030504020204" pitchFamily="34" charset="0"/>
                        </a:rPr>
                        <a:t>Mentors use their knowledge and skills to guide mentees. </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751738294"/>
                  </a:ext>
                </a:extLst>
              </a:tr>
              <a:tr h="283355">
                <a:tc>
                  <a:txBody>
                    <a:bodyPr/>
                    <a:lstStyle/>
                    <a:p>
                      <a:pPr algn="l" fontAlgn="auto"/>
                      <a:r>
                        <a:rPr lang="en-US" sz="800" b="1" i="0" u="none" strike="noStrike" dirty="0">
                          <a:solidFill>
                            <a:srgbClr val="44546A"/>
                          </a:solidFill>
                          <a:effectLst/>
                          <a:highlight>
                            <a:srgbClr val="FFFFFF"/>
                          </a:highlight>
                          <a:latin typeface="Open Sans"/>
                        </a:rPr>
                        <a:t>​</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FFCC00"/>
                      </a:solidFill>
                      <a:prstDash val="solid"/>
                      <a:round/>
                      <a:headEnd type="none" w="med" len="med"/>
                      <a:tailEnd type="none" w="med" len="med"/>
                    </a:lnB>
                    <a:solidFill>
                      <a:schemeClr val="bg1"/>
                    </a:solidFill>
                  </a:tcPr>
                </a:tc>
                <a:extLst>
                  <a:ext uri="{0D108BD9-81ED-4DB2-BD59-A6C34878D82A}">
                    <a16:rowId xmlns:a16="http://schemas.microsoft.com/office/drawing/2014/main" val="2469026882"/>
                  </a:ext>
                </a:extLst>
              </a:tr>
              <a:tr h="1214380">
                <a:tc>
                  <a:txBody>
                    <a:bodyPr/>
                    <a:lstStyle/>
                    <a:p>
                      <a:pPr algn="l" fontAlgn="base"/>
                      <a:r>
                        <a:rPr lang="en-GB" sz="900" b="1" i="0" u="none" strike="noStrike" dirty="0">
                          <a:solidFill>
                            <a:srgbClr val="000000"/>
                          </a:solidFill>
                          <a:effectLst/>
                          <a:highlight>
                            <a:srgbClr val="FFFFFF"/>
                          </a:highlight>
                          <a:latin typeface="Open Sans" panose="020B0606030504020204" pitchFamily="34" charset="0"/>
                        </a:rPr>
                        <a:t>Six module program</a:t>
                      </a:r>
                      <a:r>
                        <a:rPr lang="en-GB" sz="900" b="0" i="0" dirty="0">
                          <a:solidFill>
                            <a:srgbClr val="000000"/>
                          </a:solidFill>
                          <a:effectLst/>
                          <a:highlight>
                            <a:srgbClr val="FFFFFF"/>
                          </a:highlight>
                          <a:latin typeface="Open Sans" panose="020B0606030504020204" pitchFamily="34" charset="0"/>
                        </a:rPr>
                        <a:t>​</a:t>
                      </a:r>
                      <a:br>
                        <a:rPr lang="en-GB" sz="900" b="0" i="0" dirty="0">
                          <a:solidFill>
                            <a:srgbClr val="000000"/>
                          </a:solidFill>
                          <a:effectLst/>
                          <a:highlight>
                            <a:srgbClr val="FFFFFF"/>
                          </a:highlight>
                          <a:latin typeface="Open Sans" panose="020B0606030504020204" pitchFamily="34" charset="0"/>
                        </a:rPr>
                      </a:br>
                      <a:r>
                        <a:rPr lang="en-GB" sz="900" b="0" i="0" u="none" strike="noStrike" dirty="0">
                          <a:solidFill>
                            <a:srgbClr val="000000"/>
                          </a:solidFill>
                          <a:effectLst/>
                          <a:highlight>
                            <a:srgbClr val="FFFFFF"/>
                          </a:highlight>
                          <a:latin typeface="Open Sans" panose="020B0606030504020204" pitchFamily="34" charset="0"/>
                        </a:rPr>
                        <a:t>Participants complete the training modules. Each module is followed by a mentoring meeting.</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txBody>
                  <a:tcPr>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solidFill>
                      <a:srgbClr val="FFFFFF"/>
                    </a:solidFill>
                  </a:tcPr>
                </a:tc>
                <a:extLst>
                  <a:ext uri="{0D108BD9-81ED-4DB2-BD59-A6C34878D82A}">
                    <a16:rowId xmlns:a16="http://schemas.microsoft.com/office/drawing/2014/main" val="1524141916"/>
                  </a:ext>
                </a:extLst>
              </a:tr>
            </a:tbl>
          </a:graphicData>
        </a:graphic>
      </p:graphicFrame>
      <p:graphicFrame>
        <p:nvGraphicFramePr>
          <p:cNvPr id="34" name="Table 33">
            <a:extLst>
              <a:ext uri="{FF2B5EF4-FFF2-40B4-BE49-F238E27FC236}">
                <a16:creationId xmlns:a16="http://schemas.microsoft.com/office/drawing/2014/main" id="{A4AAB239-ABAE-8B26-984A-EEE09360BA6A}"/>
              </a:ext>
            </a:extLst>
          </p:cNvPr>
          <p:cNvGraphicFramePr>
            <a:graphicFrameLocks noGrp="1"/>
          </p:cNvGraphicFramePr>
          <p:nvPr>
            <p:extLst>
              <p:ext uri="{D42A27DB-BD31-4B8C-83A1-F6EECF244321}">
                <p14:modId xmlns:p14="http://schemas.microsoft.com/office/powerpoint/2010/main" val="3995205903"/>
              </p:ext>
            </p:extLst>
          </p:nvPr>
        </p:nvGraphicFramePr>
        <p:xfrm>
          <a:off x="5133185" y="2550697"/>
          <a:ext cx="2043885" cy="1839548"/>
        </p:xfrm>
        <a:graphic>
          <a:graphicData uri="http://schemas.openxmlformats.org/drawingml/2006/table">
            <a:tbl>
              <a:tblPr/>
              <a:tblGrid>
                <a:gridCol w="2043885">
                  <a:extLst>
                    <a:ext uri="{9D8B030D-6E8A-4147-A177-3AD203B41FA5}">
                      <a16:colId xmlns:a16="http://schemas.microsoft.com/office/drawing/2014/main" val="1524949834"/>
                    </a:ext>
                  </a:extLst>
                </a:gridCol>
              </a:tblGrid>
              <a:tr h="957316">
                <a:tc>
                  <a:txBody>
                    <a:bodyPr/>
                    <a:lstStyle/>
                    <a:p>
                      <a:pPr algn="l" fontAlgn="base"/>
                      <a:r>
                        <a:rPr lang="en-GB" sz="900" b="0" i="1" u="none" strike="noStrike" dirty="0">
                          <a:solidFill>
                            <a:srgbClr val="000000"/>
                          </a:solidFill>
                          <a:effectLst/>
                          <a:highlight>
                            <a:srgbClr val="FFFFFF"/>
                          </a:highlight>
                          <a:latin typeface="Open Sans" panose="020B0606030504020204" pitchFamily="34" charset="0"/>
                        </a:rPr>
                        <a:t>N</a:t>
                      </a:r>
                      <a:r>
                        <a:rPr lang="en-GB" sz="900" b="0" i="0" u="none" strike="noStrike" dirty="0">
                          <a:solidFill>
                            <a:srgbClr val="000000"/>
                          </a:solidFill>
                          <a:effectLst/>
                          <a:highlight>
                            <a:srgbClr val="FFFFFF"/>
                          </a:highlight>
                          <a:latin typeface="Open Sans" panose="020B0606030504020204" pitchFamily="34" charset="0"/>
                        </a:rPr>
                        <a:t> = 150 student participants recruited</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p>
                      <a:pPr algn="l" fontAlgn="base"/>
                      <a:r>
                        <a:rPr lang="en-GB" sz="900" b="0" i="1" u="none" strike="noStrike" dirty="0">
                          <a:solidFill>
                            <a:srgbClr val="000000"/>
                          </a:solidFill>
                          <a:effectLst/>
                          <a:highlight>
                            <a:srgbClr val="FFFFFF"/>
                          </a:highlight>
                          <a:latin typeface="Open Sans" panose="020B0606030504020204" pitchFamily="34" charset="0"/>
                        </a:rPr>
                        <a:t>N</a:t>
                      </a:r>
                      <a:r>
                        <a:rPr lang="en-GB" sz="900" b="0" i="0" u="none" strike="noStrike" dirty="0">
                          <a:solidFill>
                            <a:srgbClr val="000000"/>
                          </a:solidFill>
                          <a:effectLst/>
                          <a:highlight>
                            <a:srgbClr val="FFFFFF"/>
                          </a:highlight>
                          <a:latin typeface="Open Sans" panose="020B0606030504020204" pitchFamily="34" charset="0"/>
                        </a:rPr>
                        <a:t> = 20 mentors completed training and participate</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4198963348"/>
                  </a:ext>
                </a:extLst>
              </a:tr>
              <a:tr h="262792">
                <a:tc>
                  <a:txBody>
                    <a:bodyPr/>
                    <a:lstStyle/>
                    <a:p>
                      <a:pPr algn="l" fontAlgn="auto"/>
                      <a:r>
                        <a:rPr lang="en-US" sz="800" b="1" i="0" u="none" strike="noStrike" dirty="0">
                          <a:solidFill>
                            <a:srgbClr val="44546A"/>
                          </a:solidFill>
                          <a:effectLst/>
                          <a:highlight>
                            <a:srgbClr val="FFFFFF"/>
                          </a:highlight>
                          <a:latin typeface="Open Sans" panose="020B0606030504020204" pitchFamily="34" charset="0"/>
                        </a:rPr>
                        <a:t>​</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FFCC00"/>
                      </a:solidFill>
                      <a:prstDash val="solid"/>
                      <a:round/>
                      <a:headEnd type="none" w="med" len="med"/>
                      <a:tailEnd type="none" w="med" len="med"/>
                    </a:lnB>
                    <a:solidFill>
                      <a:schemeClr val="bg1"/>
                    </a:solidFill>
                  </a:tcPr>
                </a:tc>
                <a:extLst>
                  <a:ext uri="{0D108BD9-81ED-4DB2-BD59-A6C34878D82A}">
                    <a16:rowId xmlns:a16="http://schemas.microsoft.com/office/drawing/2014/main" val="3148818599"/>
                  </a:ext>
                </a:extLst>
              </a:tr>
              <a:tr h="619440">
                <a:tc>
                  <a:txBody>
                    <a:bodyPr/>
                    <a:lstStyle/>
                    <a:p>
                      <a:pPr algn="l" fontAlgn="base"/>
                      <a:r>
                        <a:rPr lang="en-GB" sz="900" b="0" i="1" u="none" strike="noStrike" dirty="0">
                          <a:solidFill>
                            <a:srgbClr val="000000"/>
                          </a:solidFill>
                          <a:effectLst/>
                          <a:highlight>
                            <a:srgbClr val="FFFFFF"/>
                          </a:highlight>
                          <a:latin typeface="Open Sans" panose="020B0606030504020204" pitchFamily="34" charset="0"/>
                        </a:rPr>
                        <a:t>N</a:t>
                      </a:r>
                      <a:r>
                        <a:rPr lang="en-GB" sz="900" b="0" i="0" u="none" strike="noStrike" dirty="0">
                          <a:solidFill>
                            <a:srgbClr val="000000"/>
                          </a:solidFill>
                          <a:effectLst/>
                          <a:highlight>
                            <a:srgbClr val="FFFFFF"/>
                          </a:highlight>
                          <a:latin typeface="Open Sans" panose="020B0606030504020204" pitchFamily="34" charset="0"/>
                        </a:rPr>
                        <a:t> = 100 participants completed the whole program</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txBody>
                  <a:tcPr>
                    <a:lnL w="28575" cap="flat" cmpd="sng" algn="ctr">
                      <a:solidFill>
                        <a:srgbClr val="FFCC00"/>
                      </a:solidFill>
                      <a:prstDash val="solid"/>
                      <a:round/>
                      <a:headEnd type="none" w="med" len="med"/>
                      <a:tailEnd type="none" w="med" len="med"/>
                    </a:lnL>
                    <a:lnR w="28575" cap="flat" cmpd="sng" algn="ctr">
                      <a:solidFill>
                        <a:srgbClr val="FFCC00"/>
                      </a:solidFill>
                      <a:prstDash val="solid"/>
                      <a:round/>
                      <a:headEnd type="none" w="med" len="med"/>
                      <a:tailEnd type="none" w="med" len="med"/>
                    </a:lnR>
                    <a:lnT w="28575" cap="flat" cmpd="sng" algn="ctr">
                      <a:solidFill>
                        <a:srgbClr val="FFCC00"/>
                      </a:solidFill>
                      <a:prstDash val="solid"/>
                      <a:round/>
                      <a:headEnd type="none" w="med" len="med"/>
                      <a:tailEnd type="none" w="med" len="med"/>
                    </a:lnT>
                    <a:lnB w="28575" cap="flat" cmpd="sng" algn="ctr">
                      <a:solidFill>
                        <a:srgbClr val="FFCC00"/>
                      </a:solidFill>
                      <a:prstDash val="solid"/>
                      <a:round/>
                      <a:headEnd type="none" w="med" len="med"/>
                      <a:tailEnd type="none" w="med" len="med"/>
                    </a:lnB>
                    <a:solidFill>
                      <a:srgbClr val="FFFFFF"/>
                    </a:solidFill>
                  </a:tcPr>
                </a:tc>
                <a:extLst>
                  <a:ext uri="{0D108BD9-81ED-4DB2-BD59-A6C34878D82A}">
                    <a16:rowId xmlns:a16="http://schemas.microsoft.com/office/drawing/2014/main" val="1992707640"/>
                  </a:ext>
                </a:extLst>
              </a:tr>
            </a:tbl>
          </a:graphicData>
        </a:graphic>
      </p:graphicFrame>
      <p:graphicFrame>
        <p:nvGraphicFramePr>
          <p:cNvPr id="35" name="Table 34">
            <a:extLst>
              <a:ext uri="{FF2B5EF4-FFF2-40B4-BE49-F238E27FC236}">
                <a16:creationId xmlns:a16="http://schemas.microsoft.com/office/drawing/2014/main" id="{54CB9B75-DDAA-6C72-1A83-AB721B4B5D8A}"/>
              </a:ext>
            </a:extLst>
          </p:cNvPr>
          <p:cNvGraphicFramePr>
            <a:graphicFrameLocks noGrp="1"/>
          </p:cNvGraphicFramePr>
          <p:nvPr>
            <p:extLst>
              <p:ext uri="{D42A27DB-BD31-4B8C-83A1-F6EECF244321}">
                <p14:modId xmlns:p14="http://schemas.microsoft.com/office/powerpoint/2010/main" val="2836313911"/>
              </p:ext>
            </p:extLst>
          </p:nvPr>
        </p:nvGraphicFramePr>
        <p:xfrm>
          <a:off x="7588872" y="2512597"/>
          <a:ext cx="1973125" cy="2929137"/>
        </p:xfrm>
        <a:graphic>
          <a:graphicData uri="http://schemas.openxmlformats.org/drawingml/2006/table">
            <a:tbl>
              <a:tblPr/>
              <a:tblGrid>
                <a:gridCol w="1973125">
                  <a:extLst>
                    <a:ext uri="{9D8B030D-6E8A-4147-A177-3AD203B41FA5}">
                      <a16:colId xmlns:a16="http://schemas.microsoft.com/office/drawing/2014/main" val="3040849702"/>
                    </a:ext>
                  </a:extLst>
                </a:gridCol>
              </a:tblGrid>
              <a:tr h="595379">
                <a:tc>
                  <a:txBody>
                    <a:bodyPr/>
                    <a:lstStyle/>
                    <a:p>
                      <a:pPr algn="l" fontAlgn="base"/>
                      <a:r>
                        <a:rPr lang="en-GB" sz="900" b="0" i="0" u="none" strike="noStrike" dirty="0">
                          <a:solidFill>
                            <a:srgbClr val="000000"/>
                          </a:solidFill>
                          <a:effectLst/>
                          <a:highlight>
                            <a:srgbClr val="FFFFFF"/>
                          </a:highlight>
                          <a:latin typeface="Open Sans" panose="020B0606030504020204" pitchFamily="34" charset="0"/>
                        </a:rPr>
                        <a:t>Improved soft and hard skills that support </a:t>
                      </a:r>
                      <a:r>
                        <a:rPr lang="en-GB" sz="900" b="1" i="0" u="none" strike="noStrike" dirty="0">
                          <a:solidFill>
                            <a:srgbClr val="000000"/>
                          </a:solidFill>
                          <a:effectLst/>
                          <a:highlight>
                            <a:srgbClr val="FFFFFF"/>
                          </a:highlight>
                          <a:latin typeface="Open Sans" panose="020B0606030504020204" pitchFamily="34" charset="0"/>
                        </a:rPr>
                        <a:t>academic attainment.</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1080571630"/>
                  </a:ext>
                </a:extLst>
              </a:tr>
              <a:tr h="200959">
                <a:tc>
                  <a:txBody>
                    <a:bodyPr/>
                    <a:lstStyle/>
                    <a:p>
                      <a:pPr algn="l" fontAlgn="auto"/>
                      <a:r>
                        <a:rPr lang="en-US" sz="800" b="1" i="0" u="none" strike="noStrike" dirty="0">
                          <a:solidFill>
                            <a:srgbClr val="44546A"/>
                          </a:solidFill>
                          <a:effectLst/>
                          <a:highlight>
                            <a:srgbClr val="FFFFFF"/>
                          </a:highlight>
                          <a:latin typeface="Open Sans"/>
                        </a:rPr>
                        <a:t>​</a:t>
                      </a:r>
                    </a:p>
                  </a:txBody>
                  <a:tcPr>
                    <a:lnL w="0" cap="flat" cmpd="sng" algn="ctr">
                      <a:noFill/>
                      <a:prstDash val="solid"/>
                      <a:round/>
                      <a:headEnd type="none" w="med" len="med"/>
                      <a:tailEnd type="none" w="med" len="med"/>
                    </a:lnL>
                    <a:lnR w="0" cap="flat" cmpd="sng" algn="ctr">
                      <a:no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chemeClr val="bg1"/>
                    </a:solidFill>
                  </a:tcPr>
                </a:tc>
                <a:extLst>
                  <a:ext uri="{0D108BD9-81ED-4DB2-BD59-A6C34878D82A}">
                    <a16:rowId xmlns:a16="http://schemas.microsoft.com/office/drawing/2014/main" val="1585522861"/>
                  </a:ext>
                </a:extLst>
              </a:tr>
              <a:tr h="595379">
                <a:tc>
                  <a:txBody>
                    <a:bodyPr/>
                    <a:lstStyle/>
                    <a:p>
                      <a:pPr algn="l" fontAlgn="base"/>
                      <a:r>
                        <a:rPr lang="en-GB" sz="900" b="0" i="0" u="none" strike="noStrike" dirty="0">
                          <a:solidFill>
                            <a:srgbClr val="000000"/>
                          </a:solidFill>
                          <a:effectLst/>
                          <a:highlight>
                            <a:srgbClr val="FFFFFF"/>
                          </a:highlight>
                          <a:latin typeface="Open Sans"/>
                        </a:rPr>
                        <a:t>Improved </a:t>
                      </a:r>
                      <a:r>
                        <a:rPr lang="en-GB" sz="900" b="1" i="0" u="none" strike="noStrike" dirty="0">
                          <a:solidFill>
                            <a:srgbClr val="000000"/>
                          </a:solidFill>
                          <a:effectLst/>
                          <a:highlight>
                            <a:srgbClr val="FFFFFF"/>
                          </a:highlight>
                          <a:latin typeface="Open Sans"/>
                        </a:rPr>
                        <a:t>capability</a:t>
                      </a:r>
                      <a:r>
                        <a:rPr lang="en-GB" sz="900" b="0" i="0" u="none" strike="noStrike" dirty="0">
                          <a:solidFill>
                            <a:srgbClr val="000000"/>
                          </a:solidFill>
                          <a:effectLst/>
                          <a:highlight>
                            <a:srgbClr val="FFFFFF"/>
                          </a:highlight>
                          <a:latin typeface="Open Sans"/>
                        </a:rPr>
                        <a:t> and </a:t>
                      </a:r>
                      <a:r>
                        <a:rPr lang="en-GB" sz="900" b="1" i="0" u="none" strike="noStrike" dirty="0">
                          <a:solidFill>
                            <a:srgbClr val="000000"/>
                          </a:solidFill>
                          <a:effectLst/>
                          <a:highlight>
                            <a:srgbClr val="FFFFFF"/>
                          </a:highlight>
                          <a:latin typeface="Open Sans"/>
                        </a:rPr>
                        <a:t>motivation</a:t>
                      </a:r>
                      <a:r>
                        <a:rPr lang="en-GB" sz="900" b="0" i="0" u="none" strike="noStrike" dirty="0">
                          <a:solidFill>
                            <a:srgbClr val="000000"/>
                          </a:solidFill>
                          <a:effectLst/>
                          <a:highlight>
                            <a:srgbClr val="FFFFFF"/>
                          </a:highlight>
                          <a:latin typeface="Open Sans"/>
                        </a:rPr>
                        <a:t> to participate in university.</a:t>
                      </a:r>
                      <a:r>
                        <a:rPr lang="en-GB" sz="900" b="0" i="0" dirty="0">
                          <a:solidFill>
                            <a:srgbClr val="000000"/>
                          </a:solidFill>
                          <a:effectLst/>
                          <a:highlight>
                            <a:srgbClr val="FFFFFF"/>
                          </a:highlight>
                          <a:latin typeface="Open Sans"/>
                        </a:rPr>
                        <a:t>​</a:t>
                      </a:r>
                      <a:endParaRPr lang="en-GB" b="0" i="0" dirty="0">
                        <a:solidFill>
                          <a:srgbClr val="000000"/>
                        </a:solidFill>
                        <a:effectLst/>
                        <a:highlight>
                          <a:srgbClr val="FFFFFF"/>
                        </a:highlight>
                        <a:latin typeface="Open Sans"/>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3076497537"/>
                  </a:ext>
                </a:extLst>
              </a:tr>
              <a:tr h="2009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chemeClr val="bg1"/>
                    </a:solidFill>
                  </a:tcPr>
                </a:tc>
                <a:extLst>
                  <a:ext uri="{0D108BD9-81ED-4DB2-BD59-A6C34878D82A}">
                    <a16:rowId xmlns:a16="http://schemas.microsoft.com/office/drawing/2014/main" val="787079"/>
                  </a:ext>
                </a:extLst>
              </a:tr>
              <a:tr h="473689">
                <a:tc>
                  <a:txBody>
                    <a:bodyPr/>
                    <a:lstStyle/>
                    <a:p>
                      <a:pPr algn="l" fontAlgn="base"/>
                      <a:r>
                        <a:rPr lang="en-GB" sz="900" b="0" i="0" u="none" strike="noStrike" dirty="0">
                          <a:solidFill>
                            <a:srgbClr val="000000"/>
                          </a:solidFill>
                          <a:effectLst/>
                          <a:highlight>
                            <a:srgbClr val="FFFFFF"/>
                          </a:highlight>
                          <a:latin typeface="Open Sans"/>
                        </a:rPr>
                        <a:t>Increased </a:t>
                      </a:r>
                      <a:r>
                        <a:rPr lang="en-GB" sz="900" b="1" i="0" u="none" strike="noStrike" dirty="0">
                          <a:solidFill>
                            <a:srgbClr val="000000"/>
                          </a:solidFill>
                          <a:effectLst/>
                          <a:highlight>
                            <a:srgbClr val="FFFFFF"/>
                          </a:highlight>
                          <a:latin typeface="Open Sans"/>
                        </a:rPr>
                        <a:t>social network </a:t>
                      </a:r>
                      <a:r>
                        <a:rPr lang="en-GB" sz="900" b="0" i="0" u="none" strike="noStrike" dirty="0">
                          <a:solidFill>
                            <a:srgbClr val="000000"/>
                          </a:solidFill>
                          <a:effectLst/>
                          <a:highlight>
                            <a:srgbClr val="FFFFFF"/>
                          </a:highlight>
                          <a:latin typeface="Open Sans"/>
                        </a:rPr>
                        <a:t>and </a:t>
                      </a:r>
                      <a:r>
                        <a:rPr lang="en-GB" sz="900" b="1" i="0" u="none" strike="noStrike" dirty="0">
                          <a:solidFill>
                            <a:srgbClr val="000000"/>
                          </a:solidFill>
                          <a:effectLst/>
                          <a:highlight>
                            <a:srgbClr val="FFFFFF"/>
                          </a:highlight>
                          <a:latin typeface="Open Sans"/>
                        </a:rPr>
                        <a:t>sense of belonging</a:t>
                      </a:r>
                      <a:r>
                        <a:rPr lang="en-GB" sz="900" b="0" i="0" u="none" strike="noStrike" dirty="0">
                          <a:solidFill>
                            <a:srgbClr val="000000"/>
                          </a:solidFill>
                          <a:effectLst/>
                          <a:highlight>
                            <a:srgbClr val="FFFFFF"/>
                          </a:highlight>
                          <a:latin typeface="Open Sans"/>
                        </a:rPr>
                        <a:t>.</a:t>
                      </a:r>
                      <a:r>
                        <a:rPr lang="en-GB" sz="900" b="0" i="0" dirty="0">
                          <a:solidFill>
                            <a:srgbClr val="000000"/>
                          </a:solidFill>
                          <a:effectLst/>
                          <a:highlight>
                            <a:srgbClr val="FFFFFF"/>
                          </a:highlight>
                          <a:latin typeface="Open Sans"/>
                        </a:rPr>
                        <a:t>​</a:t>
                      </a:r>
                      <a:endParaRPr lang="en-GB" b="0" i="0" dirty="0">
                        <a:solidFill>
                          <a:srgbClr val="000000"/>
                        </a:solidFill>
                        <a:effectLst/>
                        <a:highlight>
                          <a:srgbClr val="FFFFFF"/>
                        </a:highlight>
                        <a:latin typeface="Open Sans"/>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1025184236"/>
                  </a:ext>
                </a:extLst>
              </a:tr>
              <a:tr h="2009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cap="flat" cmpd="sng" algn="ctr">
                      <a:noFill/>
                      <a:prstDash val="solid"/>
                      <a:round/>
                      <a:headEnd type="none" w="med" len="med"/>
                      <a:tailEnd type="none" w="med" len="med"/>
                    </a:lnL>
                    <a:lnR w="0" cap="flat" cmpd="sng" algn="ctr">
                      <a:no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chemeClr val="bg1"/>
                    </a:solidFill>
                  </a:tcPr>
                </a:tc>
                <a:extLst>
                  <a:ext uri="{0D108BD9-81ED-4DB2-BD59-A6C34878D82A}">
                    <a16:rowId xmlns:a16="http://schemas.microsoft.com/office/drawing/2014/main" val="3050139988"/>
                  </a:ext>
                </a:extLst>
              </a:tr>
              <a:tr h="595379">
                <a:tc>
                  <a:txBody>
                    <a:bodyPr/>
                    <a:lstStyle/>
                    <a:p>
                      <a:pPr algn="l" fontAlgn="base"/>
                      <a:r>
                        <a:rPr lang="en-GB" sz="900" b="0" i="0" u="none" strike="noStrike" dirty="0">
                          <a:solidFill>
                            <a:srgbClr val="000000"/>
                          </a:solidFill>
                          <a:effectLst/>
                          <a:highlight>
                            <a:srgbClr val="FFFFFF"/>
                          </a:highlight>
                          <a:latin typeface="Open Sans" panose="020B0606030504020204" pitchFamily="34" charset="0"/>
                        </a:rPr>
                        <a:t>Higher level of </a:t>
                      </a:r>
                      <a:r>
                        <a:rPr lang="en-GB" sz="900" b="1" i="0" u="none" strike="noStrike" dirty="0">
                          <a:solidFill>
                            <a:srgbClr val="000000"/>
                          </a:solidFill>
                          <a:effectLst/>
                          <a:highlight>
                            <a:srgbClr val="FFFFFF"/>
                          </a:highlight>
                          <a:latin typeface="Open Sans" panose="020B0606030504020204" pitchFamily="34" charset="0"/>
                        </a:rPr>
                        <a:t>confidence</a:t>
                      </a:r>
                      <a:r>
                        <a:rPr lang="en-GB" sz="900" b="0" i="0" u="none" strike="noStrike" dirty="0">
                          <a:solidFill>
                            <a:srgbClr val="000000"/>
                          </a:solidFill>
                          <a:effectLst/>
                          <a:highlight>
                            <a:srgbClr val="FFFFFF"/>
                          </a:highlight>
                          <a:latin typeface="Open Sans" panose="020B0606030504020204" pitchFamily="34" charset="0"/>
                        </a:rPr>
                        <a:t> in academic abilities [not in SEHEEF].</a:t>
                      </a:r>
                      <a:r>
                        <a:rPr lang="en-GB" sz="900" b="0" i="0" dirty="0">
                          <a:solidFill>
                            <a:srgbClr val="000000"/>
                          </a:solidFill>
                          <a:effectLst/>
                          <a:highlight>
                            <a:srgbClr val="FFFFFF"/>
                          </a:highlight>
                          <a:latin typeface="Open Sans" panose="020B0606030504020204" pitchFamily="34" charset="0"/>
                        </a:rPr>
                        <a:t>​</a:t>
                      </a:r>
                      <a:endParaRPr lang="en-GB" b="0" i="0" dirty="0">
                        <a:solidFill>
                          <a:srgbClr val="000000"/>
                        </a:solidFill>
                        <a:effectLst/>
                        <a:highlight>
                          <a:srgbClr val="FFFFFF"/>
                        </a:highlight>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1487285774"/>
                  </a:ext>
                </a:extLst>
              </a:tr>
            </a:tbl>
          </a:graphicData>
        </a:graphic>
      </p:graphicFrame>
      <p:graphicFrame>
        <p:nvGraphicFramePr>
          <p:cNvPr id="36" name="Table 35">
            <a:extLst>
              <a:ext uri="{FF2B5EF4-FFF2-40B4-BE49-F238E27FC236}">
                <a16:creationId xmlns:a16="http://schemas.microsoft.com/office/drawing/2014/main" id="{C06B09EA-A21D-919F-B908-2A12C0D52A31}"/>
              </a:ext>
            </a:extLst>
          </p:cNvPr>
          <p:cNvGraphicFramePr>
            <a:graphicFrameLocks noGrp="1"/>
          </p:cNvGraphicFramePr>
          <p:nvPr>
            <p:extLst>
              <p:ext uri="{D42A27DB-BD31-4B8C-83A1-F6EECF244321}">
                <p14:modId xmlns:p14="http://schemas.microsoft.com/office/powerpoint/2010/main" val="1929666139"/>
              </p:ext>
            </p:extLst>
          </p:nvPr>
        </p:nvGraphicFramePr>
        <p:xfrm>
          <a:off x="9973799" y="2550696"/>
          <a:ext cx="1590267" cy="1017393"/>
        </p:xfrm>
        <a:graphic>
          <a:graphicData uri="http://schemas.openxmlformats.org/drawingml/2006/table">
            <a:tbl>
              <a:tblPr/>
              <a:tblGrid>
                <a:gridCol w="1590267">
                  <a:extLst>
                    <a:ext uri="{9D8B030D-6E8A-4147-A177-3AD203B41FA5}">
                      <a16:colId xmlns:a16="http://schemas.microsoft.com/office/drawing/2014/main" val="571771609"/>
                    </a:ext>
                  </a:extLst>
                </a:gridCol>
              </a:tblGrid>
              <a:tr h="334756">
                <a:tc>
                  <a:txBody>
                    <a:bodyPr/>
                    <a:lstStyle/>
                    <a:p>
                      <a:pPr algn="l" fontAlgn="base"/>
                      <a:r>
                        <a:rPr lang="en-AU" sz="900" b="1" i="0" u="none" strike="noStrike" dirty="0">
                          <a:solidFill>
                            <a:srgbClr val="000000"/>
                          </a:solidFill>
                          <a:effectLst/>
                          <a:highlight>
                            <a:srgbClr val="FFFFFF"/>
                          </a:highlight>
                          <a:latin typeface="Open Sans"/>
                        </a:rPr>
                        <a:t>Retention rate</a:t>
                      </a:r>
                      <a:r>
                        <a:rPr lang="en-AU" sz="900" b="0" i="0" dirty="0">
                          <a:solidFill>
                            <a:srgbClr val="000000"/>
                          </a:solidFill>
                          <a:effectLst/>
                          <a:highlight>
                            <a:srgbClr val="FFFFFF"/>
                          </a:highlight>
                          <a:latin typeface="Open Sans"/>
                        </a:rPr>
                        <a:t>​</a:t>
                      </a:r>
                      <a:endParaRPr lang="en-AU" b="0" i="0" dirty="0">
                        <a:solidFill>
                          <a:srgbClr val="000000"/>
                        </a:solidFill>
                        <a:effectLst/>
                        <a:highlight>
                          <a:srgbClr val="FFFFFF"/>
                        </a:highlight>
                        <a:latin typeface="Open Sans"/>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2468251073"/>
                  </a:ext>
                </a:extLst>
              </a:tr>
              <a:tr h="334755">
                <a:tc>
                  <a:txBody>
                    <a:bodyPr/>
                    <a:lstStyle/>
                    <a:p>
                      <a:pPr lvl="0" algn="l">
                        <a:buNone/>
                      </a:pPr>
                      <a:endParaRPr lang="en-AU" sz="900" b="0" i="0" dirty="0">
                        <a:solidFill>
                          <a:srgbClr val="000000"/>
                        </a:solidFill>
                        <a:effectLst/>
                        <a:highlight>
                          <a:srgbClr val="FFFFFF"/>
                        </a:highlight>
                        <a:latin typeface="Open Sans"/>
                      </a:endParaRPr>
                    </a:p>
                  </a:txBody>
                  <a:tcPr>
                    <a:lnL w="0">
                      <a:noFill/>
                    </a:lnL>
                    <a:lnR w="0">
                      <a:noFill/>
                    </a:lnR>
                    <a:lnT w="28575">
                      <a:solidFill>
                        <a:srgbClr val="B2B2B2"/>
                      </a:solidFill>
                    </a:lnT>
                    <a:lnB w="28575">
                      <a:solidFill>
                        <a:srgbClr val="B2B2B2"/>
                      </a:solidFill>
                    </a:lnB>
                    <a:solidFill>
                      <a:schemeClr val="bg1"/>
                    </a:solidFill>
                  </a:tcPr>
                </a:tc>
                <a:extLst>
                  <a:ext uri="{0D108BD9-81ED-4DB2-BD59-A6C34878D82A}">
                    <a16:rowId xmlns:a16="http://schemas.microsoft.com/office/drawing/2014/main" val="3407535499"/>
                  </a:ext>
                </a:extLst>
              </a:tr>
              <a:tr h="347882">
                <a:tc>
                  <a:txBody>
                    <a:bodyPr/>
                    <a:lstStyle/>
                    <a:p>
                      <a:pPr algn="l" fontAlgn="base"/>
                      <a:r>
                        <a:rPr lang="en-AU" sz="900" b="1" i="0" u="none" strike="noStrike" dirty="0">
                          <a:solidFill>
                            <a:srgbClr val="000000"/>
                          </a:solidFill>
                          <a:effectLst/>
                          <a:highlight>
                            <a:srgbClr val="FFFFFF"/>
                          </a:highlight>
                          <a:latin typeface="Open Sans" panose="020B0606030504020204" pitchFamily="34" charset="0"/>
                        </a:rPr>
                        <a:t>Success rate</a:t>
                      </a:r>
                      <a:r>
                        <a:rPr lang="en-AU" sz="900" b="0" i="0" dirty="0">
                          <a:solidFill>
                            <a:srgbClr val="000000"/>
                          </a:solidFill>
                          <a:effectLst/>
                          <a:highlight>
                            <a:srgbClr val="FFFFFF"/>
                          </a:highlight>
                          <a:latin typeface="Open Sans" panose="020B0606030504020204" pitchFamily="34" charset="0"/>
                        </a:rPr>
                        <a:t>​</a:t>
                      </a:r>
                      <a:endParaRPr lang="en-AU" b="0" i="0" dirty="0">
                        <a:solidFill>
                          <a:srgbClr val="000000"/>
                        </a:solidFill>
                        <a:effectLst/>
                        <a:highlight>
                          <a:srgbClr val="FFFFFF"/>
                        </a:highlight>
                      </a:endParaRP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4272338451"/>
                  </a:ext>
                </a:extLst>
              </a:tr>
            </a:tbl>
          </a:graphicData>
        </a:graphic>
      </p:graphicFrame>
      <p:sp>
        <p:nvSpPr>
          <p:cNvPr id="37" name="Rectangle 14">
            <a:extLst>
              <a:ext uri="{FF2B5EF4-FFF2-40B4-BE49-F238E27FC236}">
                <a16:creationId xmlns:a16="http://schemas.microsoft.com/office/drawing/2014/main" id="{AE73CD37-5F20-AF11-8102-3441554D2914}"/>
              </a:ext>
            </a:extLst>
          </p:cNvPr>
          <p:cNvSpPr>
            <a:spLocks noChangeArrowheads="1"/>
          </p:cNvSpPr>
          <p:nvPr/>
        </p:nvSpPr>
        <p:spPr bwMode="auto">
          <a:xfrm>
            <a:off x="10120574" y="22259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Google Shape;133;p2">
            <a:extLst>
              <a:ext uri="{FF2B5EF4-FFF2-40B4-BE49-F238E27FC236}">
                <a16:creationId xmlns:a16="http://schemas.microsoft.com/office/drawing/2014/main" id="{0A6EF1D4-7902-C76A-79FE-7C2148CEB198}"/>
              </a:ext>
            </a:extLst>
          </p:cNvPr>
          <p:cNvSpPr/>
          <p:nvPr/>
        </p:nvSpPr>
        <p:spPr>
          <a:xfrm>
            <a:off x="-303600" y="1882240"/>
            <a:ext cx="2847600" cy="421584"/>
          </a:xfrm>
          <a:prstGeom prst="homePlate">
            <a:avLst>
              <a:gd name="adj" fmla="val 50894"/>
            </a:avLst>
          </a:prstGeom>
          <a:solidFill>
            <a:schemeClr val="dk2"/>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buSzPts val="800"/>
              <a:defRPr/>
            </a:pPr>
            <a:r>
              <a:rPr lang="en" sz="1067" b="1" dirty="0">
                <a:solidFill>
                  <a:srgbClr val="FFFFFF"/>
                </a:solidFill>
                <a:latin typeface="Montserrat"/>
                <a:ea typeface="Montserrat"/>
                <a:cs typeface="Montserrat"/>
                <a:sym typeface="Montserrat"/>
              </a:rPr>
              <a:t>          RESOURCES</a:t>
            </a:r>
            <a:endParaRPr sz="1067" dirty="0">
              <a:latin typeface="Montserrat"/>
              <a:ea typeface="Montserrat"/>
              <a:cs typeface="Montserrat"/>
              <a:sym typeface="Montserrat"/>
            </a:endParaRPr>
          </a:p>
        </p:txBody>
      </p:sp>
      <p:sp>
        <p:nvSpPr>
          <p:cNvPr id="44" name="AutoShape 22" descr="Cycle with people with solid fill">
            <a:extLst>
              <a:ext uri="{FF2B5EF4-FFF2-40B4-BE49-F238E27FC236}">
                <a16:creationId xmlns:a16="http://schemas.microsoft.com/office/drawing/2014/main" id="{FCC648B6-857B-7E6F-4F56-4FF993EA87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Google Shape;135;p2">
            <a:extLst>
              <a:ext uri="{FF2B5EF4-FFF2-40B4-BE49-F238E27FC236}">
                <a16:creationId xmlns:a16="http://schemas.microsoft.com/office/drawing/2014/main" id="{F7AD3A50-108C-4822-A2AA-DAE62A9CE9D3}"/>
              </a:ext>
            </a:extLst>
          </p:cNvPr>
          <p:cNvSpPr/>
          <p:nvPr/>
        </p:nvSpPr>
        <p:spPr>
          <a:xfrm>
            <a:off x="2544000" y="1889064"/>
            <a:ext cx="2412000" cy="426105"/>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SzPts val="800"/>
              <a:defRPr/>
            </a:pPr>
            <a:r>
              <a:rPr lang="en" sz="1067" b="1" dirty="0">
                <a:solidFill>
                  <a:srgbClr val="FFFFFF"/>
                </a:solidFill>
                <a:latin typeface="Montserrat"/>
                <a:ea typeface="Montserrat"/>
                <a:cs typeface="Montserrat"/>
                <a:sym typeface="Montserrat"/>
              </a:rPr>
              <a:t>              ACTIVITIES</a:t>
            </a:r>
            <a:endParaRPr sz="1067" b="1" dirty="0">
              <a:solidFill>
                <a:srgbClr val="FFFFFF"/>
              </a:solidFill>
              <a:latin typeface="Montserrat"/>
              <a:ea typeface="Montserrat"/>
              <a:cs typeface="Montserrat"/>
              <a:sym typeface="Montserrat"/>
            </a:endParaRPr>
          </a:p>
        </p:txBody>
      </p:sp>
      <p:sp>
        <p:nvSpPr>
          <p:cNvPr id="48" name="Google Shape;136;p2">
            <a:extLst>
              <a:ext uri="{FF2B5EF4-FFF2-40B4-BE49-F238E27FC236}">
                <a16:creationId xmlns:a16="http://schemas.microsoft.com/office/drawing/2014/main" id="{4A7BFC11-DBF9-5C71-CCB6-88105FE92050}"/>
              </a:ext>
            </a:extLst>
          </p:cNvPr>
          <p:cNvSpPr/>
          <p:nvPr/>
        </p:nvSpPr>
        <p:spPr>
          <a:xfrm>
            <a:off x="4956000" y="1895888"/>
            <a:ext cx="2412000" cy="426105"/>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buSzPts val="800"/>
              <a:defRPr/>
            </a:pPr>
            <a:r>
              <a:rPr lang="en" sz="1067" b="1">
                <a:solidFill>
                  <a:srgbClr val="FFFFFF"/>
                </a:solidFill>
                <a:latin typeface="Montserrat"/>
                <a:ea typeface="Montserrat"/>
                <a:cs typeface="Montserrat"/>
                <a:sym typeface="Montserrat"/>
              </a:rPr>
              <a:t>OUTPUTS</a:t>
            </a:r>
            <a:endParaRPr sz="1067" b="1">
              <a:solidFill>
                <a:srgbClr val="FFFFFF"/>
              </a:solidFill>
              <a:latin typeface="Montserrat"/>
              <a:ea typeface="Montserrat"/>
              <a:cs typeface="Montserrat"/>
              <a:sym typeface="Montserrat"/>
            </a:endParaRPr>
          </a:p>
        </p:txBody>
      </p:sp>
      <p:sp>
        <p:nvSpPr>
          <p:cNvPr id="49" name="Google Shape;137;p2">
            <a:extLst>
              <a:ext uri="{FF2B5EF4-FFF2-40B4-BE49-F238E27FC236}">
                <a16:creationId xmlns:a16="http://schemas.microsoft.com/office/drawing/2014/main" id="{85C5AB8D-1212-7602-723F-0D606AA2B346}"/>
              </a:ext>
            </a:extLst>
          </p:cNvPr>
          <p:cNvSpPr/>
          <p:nvPr/>
        </p:nvSpPr>
        <p:spPr>
          <a:xfrm>
            <a:off x="7368000" y="1895888"/>
            <a:ext cx="2412000" cy="426105"/>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9140">
              <a:buSzPts val="800"/>
              <a:defRPr/>
            </a:pPr>
            <a:r>
              <a:rPr lang="en" sz="1067" b="1" dirty="0">
                <a:solidFill>
                  <a:srgbClr val="FFFFFF"/>
                </a:solidFill>
                <a:latin typeface="Montserrat"/>
                <a:ea typeface="Montserrat"/>
                <a:cs typeface="Montserrat"/>
                <a:sym typeface="Montserrat"/>
              </a:rPr>
              <a:t>SUPPORTING </a:t>
            </a:r>
          </a:p>
          <a:p>
            <a:pPr algn="ctr" defTabSz="1219140">
              <a:buSzPts val="800"/>
              <a:defRPr/>
            </a:pPr>
            <a:r>
              <a:rPr lang="en" sz="1067" b="1" dirty="0">
                <a:solidFill>
                  <a:srgbClr val="FFFFFF"/>
                </a:solidFill>
                <a:latin typeface="Montserrat"/>
                <a:ea typeface="Montserrat"/>
                <a:cs typeface="Montserrat"/>
                <a:sym typeface="Montserrat"/>
              </a:rPr>
              <a:t>OUTCOMES</a:t>
            </a:r>
            <a:endParaRPr sz="1067" b="1" dirty="0">
              <a:solidFill>
                <a:srgbClr val="FFFFFF"/>
              </a:solidFill>
              <a:latin typeface="Montserrat"/>
              <a:ea typeface="Montserrat"/>
              <a:cs typeface="Montserrat"/>
              <a:sym typeface="Montserrat"/>
            </a:endParaRPr>
          </a:p>
        </p:txBody>
      </p:sp>
      <p:sp>
        <p:nvSpPr>
          <p:cNvPr id="50" name="Google Shape;138;p2">
            <a:extLst>
              <a:ext uri="{FF2B5EF4-FFF2-40B4-BE49-F238E27FC236}">
                <a16:creationId xmlns:a16="http://schemas.microsoft.com/office/drawing/2014/main" id="{20ADE1D0-4A46-44ED-CABC-6423CBDC09CC}"/>
              </a:ext>
            </a:extLst>
          </p:cNvPr>
          <p:cNvSpPr/>
          <p:nvPr/>
        </p:nvSpPr>
        <p:spPr>
          <a:xfrm>
            <a:off x="9728000" y="1914937"/>
            <a:ext cx="2464000" cy="426105"/>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SzPts val="800"/>
              <a:defRPr/>
            </a:pPr>
            <a:r>
              <a:rPr lang="en" sz="1067" b="1" dirty="0">
                <a:solidFill>
                  <a:srgbClr val="FFFFFF"/>
                </a:solidFill>
                <a:latin typeface="Montserrat"/>
                <a:ea typeface="Montserrat"/>
                <a:cs typeface="Montserrat"/>
                <a:sym typeface="Montserrat"/>
              </a:rPr>
              <a:t>                 PRIMARY</a:t>
            </a:r>
          </a:p>
          <a:p>
            <a:pPr defTabSz="1219140">
              <a:buSzPts val="800"/>
              <a:defRPr/>
            </a:pPr>
            <a:r>
              <a:rPr lang="en" sz="1067" b="1" dirty="0">
                <a:solidFill>
                  <a:srgbClr val="FFFFFF"/>
                </a:solidFill>
                <a:latin typeface="Montserrat"/>
                <a:ea typeface="Montserrat"/>
                <a:cs typeface="Montserrat"/>
                <a:sym typeface="Montserrat"/>
              </a:rPr>
              <a:t>                 OUTCOMES</a:t>
            </a:r>
            <a:endParaRPr sz="1067" b="1" dirty="0">
              <a:solidFill>
                <a:srgbClr val="FFFFFF"/>
              </a:solidFill>
              <a:latin typeface="Montserrat"/>
              <a:ea typeface="Montserrat"/>
              <a:cs typeface="Montserrat"/>
              <a:sym typeface="Montserrat"/>
            </a:endParaRPr>
          </a:p>
        </p:txBody>
      </p:sp>
      <p:sp>
        <p:nvSpPr>
          <p:cNvPr id="53" name="Google Shape;146;p2">
            <a:extLst>
              <a:ext uri="{FF2B5EF4-FFF2-40B4-BE49-F238E27FC236}">
                <a16:creationId xmlns:a16="http://schemas.microsoft.com/office/drawing/2014/main" id="{A8E47A17-5938-8F2F-1446-E514D7B78F5B}"/>
              </a:ext>
            </a:extLst>
          </p:cNvPr>
          <p:cNvSpPr txBox="1">
            <a:spLocks noGrp="1"/>
          </p:cNvSpPr>
          <p:nvPr/>
        </p:nvSpPr>
        <p:spPr>
          <a:xfrm>
            <a:off x="334386" y="753460"/>
            <a:ext cx="3004400" cy="649142"/>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100000"/>
              </a:lnSpc>
              <a:spcBef>
                <a:spcPts val="0"/>
              </a:spcBef>
              <a:spcAft>
                <a:spcPts val="0"/>
              </a:spcAft>
              <a:buSzPts val="2000"/>
              <a:buNone/>
              <a:defRPr sz="2667" kern="1200">
                <a:solidFill>
                  <a:schemeClr val="tx1"/>
                </a:solidFill>
                <a:latin typeface="+mj-lt"/>
                <a:ea typeface="+mj-ea"/>
                <a:cs typeface="+mj-cs"/>
              </a:defRPr>
            </a:lvl1pPr>
            <a:lvl2pPr lvl="1" algn="l">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algn="l">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algn="l">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algn="l">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algn="l">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algn="l">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algn="l">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algn="l">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r>
              <a:rPr lang="en" sz="2133" dirty="0">
                <a:latin typeface="Montserrat SemiBold"/>
                <a:ea typeface="Montserrat SemiBold"/>
                <a:cs typeface="Montserrat SemiBold"/>
                <a:sym typeface="Montserrat SemiBold"/>
              </a:rPr>
              <a:t>Academic Recovery Program (example)</a:t>
            </a:r>
            <a:endParaRPr sz="2133" dirty="0">
              <a:latin typeface="Montserrat SemiBold"/>
              <a:ea typeface="Montserrat SemiBold"/>
              <a:cs typeface="Montserrat SemiBold"/>
              <a:sym typeface="Montserrat SemiBold"/>
            </a:endParaRPr>
          </a:p>
        </p:txBody>
      </p:sp>
      <p:sp>
        <p:nvSpPr>
          <p:cNvPr id="54" name="Google Shape;151;p2">
            <a:extLst>
              <a:ext uri="{FF2B5EF4-FFF2-40B4-BE49-F238E27FC236}">
                <a16:creationId xmlns:a16="http://schemas.microsoft.com/office/drawing/2014/main" id="{32FF1709-995F-EA5B-647A-5E6D0064696E}"/>
              </a:ext>
            </a:extLst>
          </p:cNvPr>
          <p:cNvSpPr txBox="1">
            <a:spLocks noGrp="1"/>
          </p:cNvSpPr>
          <p:nvPr/>
        </p:nvSpPr>
        <p:spPr>
          <a:xfrm>
            <a:off x="334386" y="556676"/>
            <a:ext cx="1150000" cy="163510"/>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100000"/>
              </a:lnSpc>
              <a:spcBef>
                <a:spcPts val="0"/>
              </a:spcBef>
              <a:spcAft>
                <a:spcPts val="0"/>
              </a:spcAft>
              <a:buSzPts val="2000"/>
              <a:buNone/>
              <a:defRPr sz="2667" kern="1200">
                <a:solidFill>
                  <a:schemeClr val="tx1"/>
                </a:solidFill>
                <a:latin typeface="+mj-lt"/>
                <a:ea typeface="+mj-ea"/>
                <a:cs typeface="+mj-cs"/>
              </a:defRPr>
            </a:lvl1pPr>
            <a:lvl2pPr lvl="1" algn="l">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algn="l">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algn="l">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algn="l">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algn="l">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algn="l">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algn="l">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algn="l">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r>
              <a:rPr lang="en" sz="1067" b="1">
                <a:solidFill>
                  <a:schemeClr val="dk2"/>
                </a:solidFill>
                <a:latin typeface="Montserrat ExtraBold"/>
                <a:ea typeface="Montserrat ExtraBold"/>
                <a:cs typeface="Montserrat ExtraBold"/>
                <a:sym typeface="Montserrat ExtraBold"/>
              </a:rPr>
              <a:t>PROGRAM 1 |</a:t>
            </a:r>
            <a:endParaRPr sz="1067" b="1">
              <a:solidFill>
                <a:schemeClr val="dk2"/>
              </a:solidFill>
              <a:latin typeface="Montserrat ExtraBold"/>
              <a:ea typeface="Montserrat ExtraBold"/>
              <a:cs typeface="Montserrat ExtraBold"/>
              <a:sym typeface="Montserrat ExtraBold"/>
            </a:endParaRPr>
          </a:p>
        </p:txBody>
      </p:sp>
      <p:sp>
        <p:nvSpPr>
          <p:cNvPr id="55" name="Google Shape;132;p2">
            <a:extLst>
              <a:ext uri="{FF2B5EF4-FFF2-40B4-BE49-F238E27FC236}">
                <a16:creationId xmlns:a16="http://schemas.microsoft.com/office/drawing/2014/main" id="{3A54ECC3-C8A5-B96E-C6BE-AA66F28DB5DE}"/>
              </a:ext>
            </a:extLst>
          </p:cNvPr>
          <p:cNvSpPr/>
          <p:nvPr/>
        </p:nvSpPr>
        <p:spPr>
          <a:xfrm>
            <a:off x="3338786" y="835342"/>
            <a:ext cx="8062000" cy="1002534"/>
          </a:xfrm>
          <a:prstGeom prst="rect">
            <a:avLst/>
          </a:prstGeom>
          <a:solidFill>
            <a:srgbClr val="F3F3F3"/>
          </a:solidFill>
          <a:ln>
            <a:noFill/>
          </a:ln>
        </p:spPr>
        <p:txBody>
          <a:bodyPr spcFirstLastPara="1" wrap="square" lIns="182867" tIns="97533" rIns="182867" bIns="1219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40">
              <a:buSzPts val="800"/>
              <a:defRPr/>
            </a:pPr>
            <a:r>
              <a:rPr lang="en" sz="1067" b="1" dirty="0">
                <a:solidFill>
                  <a:srgbClr val="595959"/>
                </a:solidFill>
                <a:latin typeface="Montserrat ExtraBold"/>
                <a:ea typeface="Montserrat ExtraBold"/>
                <a:cs typeface="Montserrat ExtraBold"/>
                <a:sym typeface="Montserrat ExtraBold"/>
              </a:rPr>
              <a:t>SITUATION STATEMENT | </a:t>
            </a:r>
            <a:r>
              <a:rPr lang="en" sz="933" dirty="0">
                <a:latin typeface="Open Sans"/>
                <a:ea typeface="Open Sans"/>
                <a:cs typeface="Open Sans"/>
                <a:sym typeface="Open Sans"/>
              </a:rPr>
              <a:t>Students commencing study at university are not always prepared with the learning strategies that work well at this level. For some of those students, their first semester or two can be disappointing academically and may even result in failing one of their units of study. This program aims to target those students and help them reset with some useful study strategies and reassurance.</a:t>
            </a:r>
            <a:endParaRPr sz="933"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DD068F69-CF2B-0F6B-2AC0-86C907315D58}"/>
              </a:ext>
            </a:extLst>
          </p:cNvPr>
          <p:cNvPicPr>
            <a:picLocks noChangeAspect="1"/>
          </p:cNvPicPr>
          <p:nvPr/>
        </p:nvPicPr>
        <p:blipFill>
          <a:blip r:embed="rId2"/>
          <a:stretch>
            <a:fillRect/>
          </a:stretch>
        </p:blipFill>
        <p:spPr>
          <a:xfrm>
            <a:off x="4252487" y="104439"/>
            <a:ext cx="2924583" cy="533474"/>
          </a:xfrm>
          <a:prstGeom prst="rect">
            <a:avLst/>
          </a:prstGeom>
        </p:spPr>
      </p:pic>
    </p:spTree>
    <p:extLst>
      <p:ext uri="{BB962C8B-B14F-4D97-AF65-F5344CB8AC3E}">
        <p14:creationId xmlns:p14="http://schemas.microsoft.com/office/powerpoint/2010/main" val="305298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14">
            <a:extLst>
              <a:ext uri="{FF2B5EF4-FFF2-40B4-BE49-F238E27FC236}">
                <a16:creationId xmlns:a16="http://schemas.microsoft.com/office/drawing/2014/main" id="{AE73CD37-5F20-AF11-8102-3441554D2914}"/>
              </a:ext>
            </a:extLst>
          </p:cNvPr>
          <p:cNvSpPr>
            <a:spLocks noChangeArrowheads="1"/>
          </p:cNvSpPr>
          <p:nvPr/>
        </p:nvSpPr>
        <p:spPr bwMode="auto">
          <a:xfrm>
            <a:off x="10120574" y="222599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AutoShape 22" descr="Cycle with people with solid fill">
            <a:extLst>
              <a:ext uri="{FF2B5EF4-FFF2-40B4-BE49-F238E27FC236}">
                <a16:creationId xmlns:a16="http://schemas.microsoft.com/office/drawing/2014/main" id="{FCC648B6-857B-7E6F-4F56-4FF993EA875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Google Shape;652;gf675b13adf_1_39">
            <a:extLst>
              <a:ext uri="{FF2B5EF4-FFF2-40B4-BE49-F238E27FC236}">
                <a16:creationId xmlns:a16="http://schemas.microsoft.com/office/drawing/2014/main" id="{4CE46618-C1D9-1D32-60DF-C8A962159BE9}"/>
              </a:ext>
            </a:extLst>
          </p:cNvPr>
          <p:cNvSpPr/>
          <p:nvPr/>
        </p:nvSpPr>
        <p:spPr>
          <a:xfrm>
            <a:off x="3740405" y="818928"/>
            <a:ext cx="8062000" cy="1064400"/>
          </a:xfrm>
          <a:prstGeom prst="rect">
            <a:avLst/>
          </a:prstGeom>
          <a:solidFill>
            <a:srgbClr val="F3F3F3"/>
          </a:solidFill>
          <a:ln>
            <a:noFill/>
          </a:ln>
        </p:spPr>
        <p:txBody>
          <a:bodyPr spcFirstLastPara="1" wrap="square" lIns="182867" tIns="97533" rIns="182867" bIns="1219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800"/>
            </a:pPr>
            <a:r>
              <a:rPr lang="en" sz="1200" b="1" dirty="0">
                <a:solidFill>
                  <a:schemeClr val="dk2"/>
                </a:solidFill>
                <a:latin typeface="Montserrat ExtraBold"/>
                <a:ea typeface="Montserrat ExtraBold"/>
                <a:cs typeface="Montserrat ExtraBold"/>
                <a:sym typeface="Montserrat ExtraBold"/>
              </a:rPr>
              <a:t>SITUATION STATEMENT | </a:t>
            </a:r>
            <a:r>
              <a:rPr lang="en" sz="1050" dirty="0">
                <a:solidFill>
                  <a:srgbClr val="000000"/>
                </a:solidFill>
                <a:latin typeface="Open Sans"/>
                <a:ea typeface="Open Sans"/>
                <a:cs typeface="Open Sans"/>
                <a:sym typeface="Open Sans"/>
              </a:rPr>
              <a:t>xxx</a:t>
            </a:r>
            <a:endParaRPr sz="1050" dirty="0">
              <a:solidFill>
                <a:srgbClr val="000000"/>
              </a:solidFill>
              <a:latin typeface="Open Sans"/>
              <a:ea typeface="Open Sans"/>
              <a:cs typeface="Open Sans"/>
              <a:sym typeface="Open Sans"/>
            </a:endParaRPr>
          </a:p>
        </p:txBody>
      </p:sp>
      <p:sp>
        <p:nvSpPr>
          <p:cNvPr id="10" name="Google Shape;666;gf675b13adf_1_39">
            <a:extLst>
              <a:ext uri="{FF2B5EF4-FFF2-40B4-BE49-F238E27FC236}">
                <a16:creationId xmlns:a16="http://schemas.microsoft.com/office/drawing/2014/main" id="{8E7AB39C-6639-37B1-F69D-0A4BD54CC157}"/>
              </a:ext>
            </a:extLst>
          </p:cNvPr>
          <p:cNvSpPr txBox="1">
            <a:spLocks noGrp="1"/>
          </p:cNvSpPr>
          <p:nvPr/>
        </p:nvSpPr>
        <p:spPr>
          <a:xfrm>
            <a:off x="426171" y="818912"/>
            <a:ext cx="3004400" cy="689200"/>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100000"/>
              </a:lnSpc>
              <a:spcBef>
                <a:spcPts val="0"/>
              </a:spcBef>
              <a:spcAft>
                <a:spcPts val="0"/>
              </a:spcAft>
              <a:buSzPts val="2000"/>
              <a:buNone/>
              <a:defRPr sz="2667" kern="1200">
                <a:solidFill>
                  <a:schemeClr val="tx1"/>
                </a:solidFill>
                <a:latin typeface="+mj-lt"/>
                <a:ea typeface="+mj-ea"/>
                <a:cs typeface="+mj-cs"/>
              </a:defRPr>
            </a:lvl1pPr>
            <a:lvl2pPr lvl="1" algn="l">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algn="l">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algn="l">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algn="l">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algn="l">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algn="l">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algn="l">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algn="l">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r>
              <a:rPr lang="en" sz="2133">
                <a:latin typeface="Montserrat SemiBold"/>
                <a:ea typeface="Montserrat SemiBold"/>
                <a:cs typeface="Montserrat SemiBold"/>
                <a:sym typeface="Montserrat SemiBold"/>
              </a:rPr>
              <a:t>Program name</a:t>
            </a:r>
            <a:endParaRPr sz="2133">
              <a:latin typeface="Montserrat SemiBold"/>
              <a:ea typeface="Montserrat SemiBold"/>
              <a:cs typeface="Montserrat SemiBold"/>
              <a:sym typeface="Montserrat SemiBold"/>
            </a:endParaRPr>
          </a:p>
        </p:txBody>
      </p:sp>
      <p:sp>
        <p:nvSpPr>
          <p:cNvPr id="11" name="Google Shape;676;gf675b13adf_1_39">
            <a:extLst>
              <a:ext uri="{FF2B5EF4-FFF2-40B4-BE49-F238E27FC236}">
                <a16:creationId xmlns:a16="http://schemas.microsoft.com/office/drawing/2014/main" id="{B4C765DD-5FD4-E2F3-4B0D-D0973D5CAC34}"/>
              </a:ext>
            </a:extLst>
          </p:cNvPr>
          <p:cNvSpPr txBox="1">
            <a:spLocks noGrp="1"/>
          </p:cNvSpPr>
          <p:nvPr/>
        </p:nvSpPr>
        <p:spPr>
          <a:xfrm>
            <a:off x="426171" y="622128"/>
            <a:ext cx="1150000" cy="173600"/>
          </a:xfrm>
          <a:prstGeom prst="rect">
            <a:avLst/>
          </a:prstGeom>
          <a:noFill/>
          <a:ln>
            <a:noFill/>
          </a:ln>
        </p:spPr>
        <p:txBody>
          <a:bodyPr spcFirstLastPara="1" wrap="square" lIns="0" tIns="0" rIns="0" bIns="0" anchor="t" anchorCtr="0">
            <a:noAutofit/>
          </a:bodyPr>
          <a:lstStyle>
            <a:lvl1pPr lvl="0" algn="l" defTabSz="914400" rtl="0" eaLnBrk="1" latinLnBrk="0" hangingPunct="1">
              <a:lnSpc>
                <a:spcPct val="100000"/>
              </a:lnSpc>
              <a:spcBef>
                <a:spcPts val="0"/>
              </a:spcBef>
              <a:spcAft>
                <a:spcPts val="0"/>
              </a:spcAft>
              <a:buSzPts val="2000"/>
              <a:buNone/>
              <a:defRPr sz="2667" kern="1200">
                <a:solidFill>
                  <a:schemeClr val="tx1"/>
                </a:solidFill>
                <a:latin typeface="+mj-lt"/>
                <a:ea typeface="+mj-ea"/>
                <a:cs typeface="+mj-cs"/>
              </a:defRPr>
            </a:lvl1pPr>
            <a:lvl2pPr lvl="1" algn="l">
              <a:lnSpc>
                <a:spcPct val="100000"/>
              </a:lnSpc>
              <a:spcBef>
                <a:spcPts val="0"/>
              </a:spcBef>
              <a:spcAft>
                <a:spcPts val="0"/>
              </a:spcAft>
              <a:buSzPts val="2800"/>
              <a:buFont typeface="Open Sans"/>
              <a:buNone/>
              <a:defRPr sz="3733">
                <a:latin typeface="Open Sans"/>
                <a:ea typeface="Open Sans"/>
                <a:cs typeface="Open Sans"/>
                <a:sym typeface="Open Sans"/>
              </a:defRPr>
            </a:lvl2pPr>
            <a:lvl3pPr lvl="2" algn="l">
              <a:lnSpc>
                <a:spcPct val="100000"/>
              </a:lnSpc>
              <a:spcBef>
                <a:spcPts val="0"/>
              </a:spcBef>
              <a:spcAft>
                <a:spcPts val="0"/>
              </a:spcAft>
              <a:buSzPts val="2800"/>
              <a:buFont typeface="Open Sans"/>
              <a:buNone/>
              <a:defRPr sz="3733">
                <a:latin typeface="Open Sans"/>
                <a:ea typeface="Open Sans"/>
                <a:cs typeface="Open Sans"/>
                <a:sym typeface="Open Sans"/>
              </a:defRPr>
            </a:lvl3pPr>
            <a:lvl4pPr lvl="3" algn="l">
              <a:lnSpc>
                <a:spcPct val="100000"/>
              </a:lnSpc>
              <a:spcBef>
                <a:spcPts val="0"/>
              </a:spcBef>
              <a:spcAft>
                <a:spcPts val="0"/>
              </a:spcAft>
              <a:buSzPts val="2800"/>
              <a:buFont typeface="Open Sans"/>
              <a:buNone/>
              <a:defRPr sz="3733">
                <a:latin typeface="Open Sans"/>
                <a:ea typeface="Open Sans"/>
                <a:cs typeface="Open Sans"/>
                <a:sym typeface="Open Sans"/>
              </a:defRPr>
            </a:lvl4pPr>
            <a:lvl5pPr lvl="4" algn="l">
              <a:lnSpc>
                <a:spcPct val="100000"/>
              </a:lnSpc>
              <a:spcBef>
                <a:spcPts val="0"/>
              </a:spcBef>
              <a:spcAft>
                <a:spcPts val="0"/>
              </a:spcAft>
              <a:buSzPts val="2800"/>
              <a:buFont typeface="Open Sans"/>
              <a:buNone/>
              <a:defRPr sz="3733">
                <a:latin typeface="Open Sans"/>
                <a:ea typeface="Open Sans"/>
                <a:cs typeface="Open Sans"/>
                <a:sym typeface="Open Sans"/>
              </a:defRPr>
            </a:lvl5pPr>
            <a:lvl6pPr lvl="5" algn="l">
              <a:lnSpc>
                <a:spcPct val="100000"/>
              </a:lnSpc>
              <a:spcBef>
                <a:spcPts val="0"/>
              </a:spcBef>
              <a:spcAft>
                <a:spcPts val="0"/>
              </a:spcAft>
              <a:buSzPts val="2800"/>
              <a:buFont typeface="Open Sans"/>
              <a:buNone/>
              <a:defRPr sz="3733">
                <a:latin typeface="Open Sans"/>
                <a:ea typeface="Open Sans"/>
                <a:cs typeface="Open Sans"/>
                <a:sym typeface="Open Sans"/>
              </a:defRPr>
            </a:lvl6pPr>
            <a:lvl7pPr lvl="6" algn="l">
              <a:lnSpc>
                <a:spcPct val="100000"/>
              </a:lnSpc>
              <a:spcBef>
                <a:spcPts val="0"/>
              </a:spcBef>
              <a:spcAft>
                <a:spcPts val="0"/>
              </a:spcAft>
              <a:buSzPts val="2800"/>
              <a:buFont typeface="Open Sans"/>
              <a:buNone/>
              <a:defRPr sz="3733">
                <a:latin typeface="Open Sans"/>
                <a:ea typeface="Open Sans"/>
                <a:cs typeface="Open Sans"/>
                <a:sym typeface="Open Sans"/>
              </a:defRPr>
            </a:lvl7pPr>
            <a:lvl8pPr lvl="7" algn="l">
              <a:lnSpc>
                <a:spcPct val="100000"/>
              </a:lnSpc>
              <a:spcBef>
                <a:spcPts val="0"/>
              </a:spcBef>
              <a:spcAft>
                <a:spcPts val="0"/>
              </a:spcAft>
              <a:buSzPts val="2800"/>
              <a:buFont typeface="Open Sans"/>
              <a:buNone/>
              <a:defRPr sz="3733">
                <a:latin typeface="Open Sans"/>
                <a:ea typeface="Open Sans"/>
                <a:cs typeface="Open Sans"/>
                <a:sym typeface="Open Sans"/>
              </a:defRPr>
            </a:lvl8pPr>
            <a:lvl9pPr lvl="8" algn="l">
              <a:lnSpc>
                <a:spcPct val="100000"/>
              </a:lnSpc>
              <a:spcBef>
                <a:spcPts val="0"/>
              </a:spcBef>
              <a:spcAft>
                <a:spcPts val="0"/>
              </a:spcAft>
              <a:buSzPts val="2800"/>
              <a:buFont typeface="Open Sans"/>
              <a:buNone/>
              <a:defRPr sz="3733">
                <a:latin typeface="Open Sans"/>
                <a:ea typeface="Open Sans"/>
                <a:cs typeface="Open Sans"/>
                <a:sym typeface="Open Sans"/>
              </a:defRPr>
            </a:lvl9pPr>
          </a:lstStyle>
          <a:p>
            <a:r>
              <a:rPr lang="en" sz="1067" b="1" dirty="0">
                <a:solidFill>
                  <a:schemeClr val="dk2"/>
                </a:solidFill>
                <a:latin typeface="Montserrat ExtraBold"/>
                <a:ea typeface="Montserrat ExtraBold"/>
                <a:cs typeface="Montserrat ExtraBold"/>
                <a:sym typeface="Montserrat ExtraBold"/>
              </a:rPr>
              <a:t>PROGRAM NO. |</a:t>
            </a:r>
            <a:endParaRPr sz="1067" b="1" dirty="0">
              <a:solidFill>
                <a:schemeClr val="dk2"/>
              </a:solidFill>
              <a:latin typeface="Montserrat ExtraBold"/>
              <a:ea typeface="Montserrat ExtraBold"/>
              <a:cs typeface="Montserrat ExtraBold"/>
              <a:sym typeface="Montserrat ExtraBold"/>
            </a:endParaRPr>
          </a:p>
        </p:txBody>
      </p:sp>
      <p:sp>
        <p:nvSpPr>
          <p:cNvPr id="2" name="Google Shape;653;gf675b13adf_1_39">
            <a:extLst>
              <a:ext uri="{FF2B5EF4-FFF2-40B4-BE49-F238E27FC236}">
                <a16:creationId xmlns:a16="http://schemas.microsoft.com/office/drawing/2014/main" id="{76A444C6-E078-E4B8-DE0C-4AE0401F62C5}"/>
              </a:ext>
            </a:extLst>
          </p:cNvPr>
          <p:cNvSpPr/>
          <p:nvPr/>
        </p:nvSpPr>
        <p:spPr>
          <a:xfrm>
            <a:off x="0" y="1904994"/>
            <a:ext cx="2847600" cy="447600"/>
          </a:xfrm>
          <a:prstGeom prst="homePlate">
            <a:avLst>
              <a:gd name="adj" fmla="val 50894"/>
            </a:avLst>
          </a:prstGeom>
          <a:solidFill>
            <a:schemeClr val="dk2"/>
          </a:solidFill>
          <a:ln>
            <a:noFill/>
          </a:ln>
        </p:spPr>
        <p:txBody>
          <a:bodyPr spcFirstLastPara="1" wrap="square" lIns="121900" tIns="121900" rIns="121900" bIns="1219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800"/>
            </a:pPr>
            <a:r>
              <a:rPr lang="en" sz="1067" b="1" dirty="0">
                <a:solidFill>
                  <a:srgbClr val="FFFFFF"/>
                </a:solidFill>
                <a:latin typeface="Montserrat"/>
                <a:ea typeface="Montserrat"/>
                <a:cs typeface="Montserrat"/>
                <a:sym typeface="Montserrat"/>
              </a:rPr>
              <a:t>          RESOURCES</a:t>
            </a:r>
            <a:endParaRPr sz="1067" dirty="0">
              <a:solidFill>
                <a:srgbClr val="000000"/>
              </a:solidFill>
              <a:latin typeface="Montserrat"/>
              <a:ea typeface="Montserrat"/>
              <a:cs typeface="Montserrat"/>
              <a:sym typeface="Montserrat"/>
            </a:endParaRPr>
          </a:p>
        </p:txBody>
      </p:sp>
      <p:sp>
        <p:nvSpPr>
          <p:cNvPr id="3" name="Google Shape;655;gf675b13adf_1_39">
            <a:extLst>
              <a:ext uri="{FF2B5EF4-FFF2-40B4-BE49-F238E27FC236}">
                <a16:creationId xmlns:a16="http://schemas.microsoft.com/office/drawing/2014/main" id="{45071EC8-F53F-DE92-EC55-63300F4C1BE8}"/>
              </a:ext>
            </a:extLst>
          </p:cNvPr>
          <p:cNvSpPr/>
          <p:nvPr/>
        </p:nvSpPr>
        <p:spPr>
          <a:xfrm>
            <a:off x="2713312" y="1905011"/>
            <a:ext cx="2412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800"/>
            </a:pPr>
            <a:r>
              <a:rPr lang="en" sz="1067" b="1" dirty="0">
                <a:solidFill>
                  <a:srgbClr val="FFFFFF"/>
                </a:solidFill>
                <a:latin typeface="Montserrat"/>
                <a:ea typeface="Montserrat"/>
                <a:cs typeface="Montserrat"/>
                <a:sym typeface="Montserrat"/>
              </a:rPr>
              <a:t>              ACTIVITIES</a:t>
            </a:r>
            <a:endParaRPr sz="1067" b="1" dirty="0">
              <a:solidFill>
                <a:srgbClr val="FFFFFF"/>
              </a:solidFill>
              <a:latin typeface="Montserrat"/>
              <a:ea typeface="Montserrat"/>
              <a:cs typeface="Montserrat"/>
              <a:sym typeface="Montserrat"/>
            </a:endParaRPr>
          </a:p>
        </p:txBody>
      </p:sp>
      <p:sp>
        <p:nvSpPr>
          <p:cNvPr id="4" name="Google Shape;656;gf675b13adf_1_39">
            <a:extLst>
              <a:ext uri="{FF2B5EF4-FFF2-40B4-BE49-F238E27FC236}">
                <a16:creationId xmlns:a16="http://schemas.microsoft.com/office/drawing/2014/main" id="{498244F4-AB17-1C66-397F-B714182FCC8F}"/>
              </a:ext>
            </a:extLst>
          </p:cNvPr>
          <p:cNvSpPr/>
          <p:nvPr/>
        </p:nvSpPr>
        <p:spPr>
          <a:xfrm>
            <a:off x="5003400" y="1902676"/>
            <a:ext cx="2412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800"/>
            </a:pPr>
            <a:r>
              <a:rPr lang="en" sz="1067" b="1">
                <a:solidFill>
                  <a:srgbClr val="FFFFFF"/>
                </a:solidFill>
                <a:latin typeface="Montserrat"/>
                <a:ea typeface="Montserrat"/>
                <a:cs typeface="Montserrat"/>
                <a:sym typeface="Montserrat"/>
              </a:rPr>
              <a:t>OUTPUTS</a:t>
            </a:r>
            <a:endParaRPr sz="1067" b="1">
              <a:solidFill>
                <a:srgbClr val="FFFFFF"/>
              </a:solidFill>
              <a:latin typeface="Montserrat"/>
              <a:ea typeface="Montserrat"/>
              <a:cs typeface="Montserrat"/>
              <a:sym typeface="Montserrat"/>
            </a:endParaRPr>
          </a:p>
        </p:txBody>
      </p:sp>
      <p:sp>
        <p:nvSpPr>
          <p:cNvPr id="5" name="Google Shape;657;gf675b13adf_1_39">
            <a:extLst>
              <a:ext uri="{FF2B5EF4-FFF2-40B4-BE49-F238E27FC236}">
                <a16:creationId xmlns:a16="http://schemas.microsoft.com/office/drawing/2014/main" id="{A8DD2CE7-E731-F6CB-3821-AE0473AD755F}"/>
              </a:ext>
            </a:extLst>
          </p:cNvPr>
          <p:cNvSpPr/>
          <p:nvPr/>
        </p:nvSpPr>
        <p:spPr>
          <a:xfrm>
            <a:off x="7287604" y="1905011"/>
            <a:ext cx="2412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000000"/>
              </a:buClr>
              <a:buSzPts val="800"/>
            </a:pPr>
            <a:r>
              <a:rPr lang="en" sz="1067" b="1" dirty="0">
                <a:solidFill>
                  <a:srgbClr val="FFFFFF"/>
                </a:solidFill>
                <a:latin typeface="Montserrat"/>
                <a:ea typeface="Montserrat"/>
                <a:cs typeface="Montserrat"/>
                <a:sym typeface="Montserrat"/>
              </a:rPr>
              <a:t>SUPPORTING</a:t>
            </a:r>
          </a:p>
          <a:p>
            <a:pPr algn="ctr">
              <a:buClr>
                <a:srgbClr val="000000"/>
              </a:buClr>
              <a:buSzPts val="800"/>
            </a:pPr>
            <a:r>
              <a:rPr lang="en" sz="1067" b="1" dirty="0">
                <a:solidFill>
                  <a:srgbClr val="FFFFFF"/>
                </a:solidFill>
                <a:latin typeface="Montserrat"/>
                <a:ea typeface="Montserrat"/>
                <a:cs typeface="Montserrat"/>
                <a:sym typeface="Montserrat"/>
              </a:rPr>
              <a:t>OUTCOMES</a:t>
            </a:r>
            <a:endParaRPr sz="1067" b="1" dirty="0">
              <a:solidFill>
                <a:srgbClr val="FFFFFF"/>
              </a:solidFill>
              <a:latin typeface="Montserrat"/>
              <a:ea typeface="Montserrat"/>
              <a:cs typeface="Montserrat"/>
              <a:sym typeface="Montserrat"/>
            </a:endParaRPr>
          </a:p>
        </p:txBody>
      </p:sp>
      <p:sp>
        <p:nvSpPr>
          <p:cNvPr id="6" name="Google Shape;658;gf675b13adf_1_39">
            <a:extLst>
              <a:ext uri="{FF2B5EF4-FFF2-40B4-BE49-F238E27FC236}">
                <a16:creationId xmlns:a16="http://schemas.microsoft.com/office/drawing/2014/main" id="{04F73223-836B-DD9C-281C-74A18FFC7007}"/>
              </a:ext>
            </a:extLst>
          </p:cNvPr>
          <p:cNvSpPr/>
          <p:nvPr/>
        </p:nvSpPr>
        <p:spPr>
          <a:xfrm>
            <a:off x="9577700" y="1902672"/>
            <a:ext cx="2464000" cy="452400"/>
          </a:xfrm>
          <a:prstGeom prst="chevron">
            <a:avLst>
              <a:gd name="adj" fmla="val 50000"/>
            </a:avLst>
          </a:prstGeom>
          <a:solidFill>
            <a:schemeClr val="dk2"/>
          </a:solidFill>
          <a:ln>
            <a:noFill/>
          </a:ln>
        </p:spPr>
        <p:txBody>
          <a:bodyPr spcFirstLastPara="1" wrap="square" lIns="0" tIns="0" rIns="0" bIns="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000000"/>
              </a:buClr>
              <a:buSzPts val="800"/>
            </a:pPr>
            <a:r>
              <a:rPr lang="en" sz="1067" b="1" dirty="0">
                <a:solidFill>
                  <a:srgbClr val="FFFFFF"/>
                </a:solidFill>
                <a:latin typeface="Montserrat"/>
                <a:ea typeface="Montserrat"/>
                <a:cs typeface="Montserrat"/>
                <a:sym typeface="Montserrat"/>
              </a:rPr>
              <a:t>                 PRIMARY</a:t>
            </a:r>
          </a:p>
          <a:p>
            <a:pPr>
              <a:buClr>
                <a:srgbClr val="000000"/>
              </a:buClr>
              <a:buSzPts val="800"/>
            </a:pPr>
            <a:r>
              <a:rPr lang="en" sz="1067" b="1" dirty="0">
                <a:solidFill>
                  <a:srgbClr val="FFFFFF"/>
                </a:solidFill>
                <a:latin typeface="Montserrat"/>
                <a:ea typeface="Montserrat"/>
                <a:cs typeface="Montserrat"/>
                <a:sym typeface="Montserrat"/>
              </a:rPr>
              <a:t>                 OUTCOMES</a:t>
            </a:r>
            <a:endParaRPr sz="1067" b="1" dirty="0">
              <a:solidFill>
                <a:srgbClr val="FFFFFF"/>
              </a:solidFill>
              <a:latin typeface="Montserrat"/>
              <a:ea typeface="Montserrat"/>
              <a:cs typeface="Montserrat"/>
              <a:sym typeface="Montserrat"/>
            </a:endParaRPr>
          </a:p>
        </p:txBody>
      </p:sp>
      <p:graphicFrame>
        <p:nvGraphicFramePr>
          <p:cNvPr id="15" name="Table 14">
            <a:extLst>
              <a:ext uri="{FF2B5EF4-FFF2-40B4-BE49-F238E27FC236}">
                <a16:creationId xmlns:a16="http://schemas.microsoft.com/office/drawing/2014/main" id="{3E2A7F0E-9EE4-5035-A4DD-22361BC30E6E}"/>
              </a:ext>
            </a:extLst>
          </p:cNvPr>
          <p:cNvGraphicFramePr>
            <a:graphicFrameLocks noGrp="1"/>
          </p:cNvGraphicFramePr>
          <p:nvPr>
            <p:extLst>
              <p:ext uri="{D42A27DB-BD31-4B8C-83A1-F6EECF244321}">
                <p14:modId xmlns:p14="http://schemas.microsoft.com/office/powerpoint/2010/main" val="1172869917"/>
              </p:ext>
            </p:extLst>
          </p:nvPr>
        </p:nvGraphicFramePr>
        <p:xfrm>
          <a:off x="636397" y="2453299"/>
          <a:ext cx="1769594" cy="538755"/>
        </p:xfrm>
        <a:graphic>
          <a:graphicData uri="http://schemas.openxmlformats.org/drawingml/2006/table">
            <a:tbl>
              <a:tblPr/>
              <a:tblGrid>
                <a:gridCol w="1769594">
                  <a:extLst>
                    <a:ext uri="{9D8B030D-6E8A-4147-A177-3AD203B41FA5}">
                      <a16:colId xmlns:a16="http://schemas.microsoft.com/office/drawing/2014/main" val="1367666692"/>
                    </a:ext>
                  </a:extLst>
                </a:gridCol>
              </a:tblGrid>
              <a:tr h="538755">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p>
                  </a:txBody>
                  <a:tcPr>
                    <a:lnL w="28575" cap="flat" cmpd="sng" algn="ctr">
                      <a:solidFill>
                        <a:srgbClr val="B2B2B2"/>
                      </a:solidFill>
                      <a:prstDash val="solid"/>
                      <a:round/>
                      <a:headEnd type="none" w="med" len="med"/>
                      <a:tailEnd type="none" w="med" len="med"/>
                    </a:lnL>
                    <a:lnR w="28575" cap="flat" cmpd="sng" algn="ctr">
                      <a:solidFill>
                        <a:srgbClr val="B2B2B2"/>
                      </a:solidFill>
                      <a:prstDash val="solid"/>
                      <a:round/>
                      <a:headEnd type="none" w="med" len="med"/>
                      <a:tailEnd type="none" w="med" len="med"/>
                    </a:lnR>
                    <a:lnT w="28575" cap="flat" cmpd="sng" algn="ctr">
                      <a:solidFill>
                        <a:srgbClr val="B2B2B2"/>
                      </a:solidFill>
                      <a:prstDash val="solid"/>
                      <a:round/>
                      <a:headEnd type="none" w="med" len="med"/>
                      <a:tailEnd type="none" w="med" len="med"/>
                    </a:lnT>
                    <a:lnB w="28575" cap="flat" cmpd="sng" algn="ctr">
                      <a:solidFill>
                        <a:srgbClr val="B2B2B2"/>
                      </a:solidFill>
                      <a:prstDash val="solid"/>
                      <a:round/>
                      <a:headEnd type="none" w="med" len="med"/>
                      <a:tailEnd type="none" w="med" len="med"/>
                    </a:lnB>
                    <a:solidFill>
                      <a:srgbClr val="FFFFFF"/>
                    </a:solidFill>
                  </a:tcPr>
                </a:tc>
                <a:extLst>
                  <a:ext uri="{0D108BD9-81ED-4DB2-BD59-A6C34878D82A}">
                    <a16:rowId xmlns:a16="http://schemas.microsoft.com/office/drawing/2014/main" val="3197139931"/>
                  </a:ext>
                </a:extLst>
              </a:tr>
            </a:tbl>
          </a:graphicData>
        </a:graphic>
      </p:graphicFrame>
      <p:sp>
        <p:nvSpPr>
          <p:cNvPr id="16" name="Rectangle 1">
            <a:extLst>
              <a:ext uri="{FF2B5EF4-FFF2-40B4-BE49-F238E27FC236}">
                <a16:creationId xmlns:a16="http://schemas.microsoft.com/office/drawing/2014/main" id="{96929B06-ACCD-DF30-BD90-4781B541ADDC}"/>
              </a:ext>
            </a:extLst>
          </p:cNvPr>
          <p:cNvSpPr>
            <a:spLocks noChangeArrowheads="1"/>
          </p:cNvSpPr>
          <p:nvPr/>
        </p:nvSpPr>
        <p:spPr bwMode="auto">
          <a:xfrm>
            <a:off x="813562" y="245498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0" name="Table 19">
            <a:extLst>
              <a:ext uri="{FF2B5EF4-FFF2-40B4-BE49-F238E27FC236}">
                <a16:creationId xmlns:a16="http://schemas.microsoft.com/office/drawing/2014/main" id="{CA57F7D8-FA2B-2A10-1BE5-8F4764429C13}"/>
              </a:ext>
            </a:extLst>
          </p:cNvPr>
          <p:cNvGraphicFramePr>
            <a:graphicFrameLocks noGrp="1"/>
          </p:cNvGraphicFramePr>
          <p:nvPr>
            <p:extLst>
              <p:ext uri="{D42A27DB-BD31-4B8C-83A1-F6EECF244321}">
                <p14:modId xmlns:p14="http://schemas.microsoft.com/office/powerpoint/2010/main" val="3960229554"/>
              </p:ext>
            </p:extLst>
          </p:nvPr>
        </p:nvGraphicFramePr>
        <p:xfrm>
          <a:off x="2847600" y="2454193"/>
          <a:ext cx="1769594" cy="3131914"/>
        </p:xfrm>
        <a:graphic>
          <a:graphicData uri="http://schemas.openxmlformats.org/drawingml/2006/table">
            <a:tbl>
              <a:tblPr/>
              <a:tblGrid>
                <a:gridCol w="1769594">
                  <a:extLst>
                    <a:ext uri="{9D8B030D-6E8A-4147-A177-3AD203B41FA5}">
                      <a16:colId xmlns:a16="http://schemas.microsoft.com/office/drawing/2014/main" val="4071500117"/>
                    </a:ext>
                  </a:extLst>
                </a:gridCol>
              </a:tblGrid>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B2B2B2"/>
                      </a:solidFill>
                    </a:lnL>
                    <a:lnR w="28575">
                      <a:solidFill>
                        <a:srgbClr val="B2B2B2"/>
                      </a:solidFill>
                    </a:lnR>
                    <a:lnT w="28575">
                      <a:solidFill>
                        <a:srgbClr val="B2B2B2"/>
                      </a:solidFill>
                    </a:lnT>
                    <a:lnB w="28575">
                      <a:solidFill>
                        <a:srgbClr val="B2B2B2"/>
                      </a:solidFill>
                    </a:lnB>
                    <a:solidFill>
                      <a:srgbClr val="FFFFFF"/>
                    </a:solidFill>
                  </a:tcPr>
                </a:tc>
                <a:extLst>
                  <a:ext uri="{0D108BD9-81ED-4DB2-BD59-A6C34878D82A}">
                    <a16:rowId xmlns:a16="http://schemas.microsoft.com/office/drawing/2014/main" val="2823846973"/>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lnL w="0">
                      <a:noFill/>
                    </a:lnL>
                    <a:lnR w="0">
                      <a:noFill/>
                    </a:lnR>
                    <a:lnT w="28575">
                      <a:solidFill>
                        <a:srgbClr val="B2B2B2"/>
                      </a:solidFill>
                    </a:lnT>
                    <a:lnB w="28575">
                      <a:solidFill>
                        <a:srgbClr val="FCC135"/>
                      </a:solidFill>
                    </a:lnB>
                    <a:solidFill>
                      <a:schemeClr val="bg1"/>
                    </a:solidFill>
                  </a:tcPr>
                </a:tc>
                <a:extLst>
                  <a:ext uri="{0D108BD9-81ED-4DB2-BD59-A6C34878D82A}">
                    <a16:rowId xmlns:a16="http://schemas.microsoft.com/office/drawing/2014/main" val="427051886"/>
                  </a:ext>
                </a:extLst>
              </a:tr>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FCC135"/>
                      </a:solidFill>
                    </a:lnL>
                    <a:lnR w="28575">
                      <a:solidFill>
                        <a:srgbClr val="FCC135"/>
                      </a:solidFill>
                    </a:lnR>
                    <a:lnT w="28575">
                      <a:solidFill>
                        <a:srgbClr val="FCC135"/>
                      </a:solidFill>
                    </a:lnT>
                    <a:lnB w="28575">
                      <a:solidFill>
                        <a:srgbClr val="FCC135"/>
                      </a:solidFill>
                    </a:lnB>
                    <a:solidFill>
                      <a:srgbClr val="FFFFFF"/>
                    </a:solidFill>
                  </a:tcPr>
                </a:tc>
                <a:extLst>
                  <a:ext uri="{0D108BD9-81ED-4DB2-BD59-A6C34878D82A}">
                    <a16:rowId xmlns:a16="http://schemas.microsoft.com/office/drawing/2014/main" val="198220117"/>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FCC135"/>
                      </a:solidFill>
                    </a:lnT>
                    <a:lnB w="28575">
                      <a:solidFill>
                        <a:srgbClr val="D57990"/>
                      </a:solidFill>
                    </a:lnB>
                    <a:solidFill>
                      <a:schemeClr val="bg1"/>
                    </a:solidFill>
                  </a:tcPr>
                </a:tc>
                <a:extLst>
                  <a:ext uri="{0D108BD9-81ED-4DB2-BD59-A6C34878D82A}">
                    <a16:rowId xmlns:a16="http://schemas.microsoft.com/office/drawing/2014/main" val="833548442"/>
                  </a:ext>
                </a:extLst>
              </a:tr>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D57990"/>
                      </a:solidFill>
                    </a:lnL>
                    <a:lnR w="28575">
                      <a:solidFill>
                        <a:srgbClr val="D57990"/>
                      </a:solidFill>
                    </a:lnR>
                    <a:lnT w="28575">
                      <a:solidFill>
                        <a:srgbClr val="D57990"/>
                      </a:solidFill>
                    </a:lnT>
                    <a:lnB w="28575">
                      <a:solidFill>
                        <a:srgbClr val="D57990"/>
                      </a:solidFill>
                    </a:lnB>
                    <a:solidFill>
                      <a:srgbClr val="FFFFFF"/>
                    </a:solidFill>
                  </a:tcPr>
                </a:tc>
                <a:extLst>
                  <a:ext uri="{0D108BD9-81ED-4DB2-BD59-A6C34878D82A}">
                    <a16:rowId xmlns:a16="http://schemas.microsoft.com/office/drawing/2014/main" val="3607780779"/>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D57990"/>
                      </a:solidFill>
                    </a:lnT>
                    <a:lnB w="28575">
                      <a:solidFill>
                        <a:srgbClr val="76B0CD"/>
                      </a:solidFill>
                    </a:lnB>
                    <a:solidFill>
                      <a:schemeClr val="bg1"/>
                    </a:solidFill>
                  </a:tcPr>
                </a:tc>
                <a:extLst>
                  <a:ext uri="{0D108BD9-81ED-4DB2-BD59-A6C34878D82A}">
                    <a16:rowId xmlns:a16="http://schemas.microsoft.com/office/drawing/2014/main" val="2159590545"/>
                  </a:ext>
                </a:extLst>
              </a:tr>
              <a:tr h="487939">
                <a:tc>
                  <a:txBody>
                    <a:bodyPr/>
                    <a:lstStyle/>
                    <a:p>
                      <a:pPr algn="l" fontAlgn="auto"/>
                      <a:r>
                        <a:rPr lang="en-US" sz="900" b="0" i="0" u="none" strike="noStrike" dirty="0">
                          <a:solidFill>
                            <a:srgbClr val="000000"/>
                          </a:solidFill>
                          <a:effectLst/>
                          <a:highlight>
                            <a:srgbClr val="FFFFFF"/>
                          </a:highlight>
                          <a:latin typeface="Calibri"/>
                        </a:rPr>
                        <a:t>​</a:t>
                      </a:r>
                    </a:p>
                  </a:txBody>
                  <a:tcPr>
                    <a:lnL w="28575">
                      <a:solidFill>
                        <a:srgbClr val="76B0CD"/>
                      </a:solidFill>
                    </a:lnL>
                    <a:lnR w="28575">
                      <a:solidFill>
                        <a:srgbClr val="76B0CD"/>
                      </a:solidFill>
                    </a:lnR>
                    <a:lnT w="28575">
                      <a:solidFill>
                        <a:srgbClr val="76B0CD"/>
                      </a:solidFill>
                    </a:lnT>
                    <a:lnB w="28575">
                      <a:solidFill>
                        <a:srgbClr val="76B0CD"/>
                      </a:solidFill>
                    </a:lnB>
                    <a:solidFill>
                      <a:srgbClr val="FFFFFF"/>
                    </a:solidFill>
                  </a:tcPr>
                </a:tc>
                <a:extLst>
                  <a:ext uri="{0D108BD9-81ED-4DB2-BD59-A6C34878D82A}">
                    <a16:rowId xmlns:a16="http://schemas.microsoft.com/office/drawing/2014/main" val="3648239674"/>
                  </a:ext>
                </a:extLst>
              </a:tr>
            </a:tbl>
          </a:graphicData>
        </a:graphic>
      </p:graphicFrame>
      <p:graphicFrame>
        <p:nvGraphicFramePr>
          <p:cNvPr id="21" name="Table 20">
            <a:extLst>
              <a:ext uri="{FF2B5EF4-FFF2-40B4-BE49-F238E27FC236}">
                <a16:creationId xmlns:a16="http://schemas.microsoft.com/office/drawing/2014/main" id="{2D93A71D-0523-F1AD-68AE-12AB6FB8505E}"/>
              </a:ext>
            </a:extLst>
          </p:cNvPr>
          <p:cNvGraphicFramePr>
            <a:graphicFrameLocks noGrp="1"/>
          </p:cNvGraphicFramePr>
          <p:nvPr>
            <p:extLst>
              <p:ext uri="{D42A27DB-BD31-4B8C-83A1-F6EECF244321}">
                <p14:modId xmlns:p14="http://schemas.microsoft.com/office/powerpoint/2010/main" val="827134089"/>
              </p:ext>
            </p:extLst>
          </p:nvPr>
        </p:nvGraphicFramePr>
        <p:xfrm>
          <a:off x="2847600" y="5857468"/>
          <a:ext cx="1769594" cy="538767"/>
        </p:xfrm>
        <a:graphic>
          <a:graphicData uri="http://schemas.openxmlformats.org/drawingml/2006/table">
            <a:tbl>
              <a:tblPr/>
              <a:tblGrid>
                <a:gridCol w="1769594">
                  <a:extLst>
                    <a:ext uri="{9D8B030D-6E8A-4147-A177-3AD203B41FA5}">
                      <a16:colId xmlns:a16="http://schemas.microsoft.com/office/drawing/2014/main" val="360121946"/>
                    </a:ext>
                  </a:extLst>
                </a:gridCol>
              </a:tblGrid>
              <a:tr h="538767">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p>
                  </a:txBody>
                  <a:tcPr>
                    <a:lnL w="28575" cap="flat" cmpd="sng" algn="ctr">
                      <a:solidFill>
                        <a:srgbClr val="7C0D23"/>
                      </a:solidFill>
                      <a:prstDash val="solid"/>
                      <a:round/>
                      <a:headEnd type="none" w="med" len="med"/>
                      <a:tailEnd type="none" w="med" len="med"/>
                    </a:lnL>
                    <a:lnR w="28575" cap="flat" cmpd="sng" algn="ctr">
                      <a:solidFill>
                        <a:srgbClr val="7C0D23"/>
                      </a:solidFill>
                      <a:prstDash val="solid"/>
                      <a:round/>
                      <a:headEnd type="none" w="med" len="med"/>
                      <a:tailEnd type="none" w="med" len="med"/>
                    </a:lnR>
                    <a:lnT w="28575" cap="flat" cmpd="sng" algn="ctr">
                      <a:solidFill>
                        <a:srgbClr val="7C0D23"/>
                      </a:solidFill>
                      <a:prstDash val="solid"/>
                      <a:round/>
                      <a:headEnd type="none" w="med" len="med"/>
                      <a:tailEnd type="none" w="med" len="med"/>
                    </a:lnT>
                    <a:lnB w="28575" cap="flat" cmpd="sng" algn="ctr">
                      <a:solidFill>
                        <a:srgbClr val="7C0D23"/>
                      </a:solidFill>
                      <a:prstDash val="solid"/>
                      <a:round/>
                      <a:headEnd type="none" w="med" len="med"/>
                      <a:tailEnd type="none" w="med" len="med"/>
                    </a:lnB>
                    <a:solidFill>
                      <a:srgbClr val="FFFFFF"/>
                    </a:solidFill>
                  </a:tcPr>
                </a:tc>
                <a:extLst>
                  <a:ext uri="{0D108BD9-81ED-4DB2-BD59-A6C34878D82A}">
                    <a16:rowId xmlns:a16="http://schemas.microsoft.com/office/drawing/2014/main" val="3511474847"/>
                  </a:ext>
                </a:extLst>
              </a:tr>
            </a:tbl>
          </a:graphicData>
        </a:graphic>
      </p:graphicFrame>
      <p:sp>
        <p:nvSpPr>
          <p:cNvPr id="22" name="Rectangle 3">
            <a:extLst>
              <a:ext uri="{FF2B5EF4-FFF2-40B4-BE49-F238E27FC236}">
                <a16:creationId xmlns:a16="http://schemas.microsoft.com/office/drawing/2014/main" id="{475DE0A3-E27B-6489-D767-2E16A3DF803C}"/>
              </a:ext>
            </a:extLst>
          </p:cNvPr>
          <p:cNvSpPr>
            <a:spLocks noChangeArrowheads="1"/>
          </p:cNvSpPr>
          <p:nvPr/>
        </p:nvSpPr>
        <p:spPr bwMode="auto">
          <a:xfrm>
            <a:off x="5402799" y="52303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9" name="Table 28">
            <a:extLst>
              <a:ext uri="{FF2B5EF4-FFF2-40B4-BE49-F238E27FC236}">
                <a16:creationId xmlns:a16="http://schemas.microsoft.com/office/drawing/2014/main" id="{B609B675-CC70-92C0-2E72-B5495E328183}"/>
              </a:ext>
            </a:extLst>
          </p:cNvPr>
          <p:cNvGraphicFramePr>
            <a:graphicFrameLocks noGrp="1"/>
          </p:cNvGraphicFramePr>
          <p:nvPr>
            <p:extLst>
              <p:ext uri="{D42A27DB-BD31-4B8C-83A1-F6EECF244321}">
                <p14:modId xmlns:p14="http://schemas.microsoft.com/office/powerpoint/2010/main" val="3150140020"/>
              </p:ext>
            </p:extLst>
          </p:nvPr>
        </p:nvGraphicFramePr>
        <p:xfrm>
          <a:off x="9786009" y="2453298"/>
          <a:ext cx="1769594" cy="538755"/>
        </p:xfrm>
        <a:graphic>
          <a:graphicData uri="http://schemas.openxmlformats.org/drawingml/2006/table">
            <a:tbl>
              <a:tblPr/>
              <a:tblGrid>
                <a:gridCol w="1769594">
                  <a:extLst>
                    <a:ext uri="{9D8B030D-6E8A-4147-A177-3AD203B41FA5}">
                      <a16:colId xmlns:a16="http://schemas.microsoft.com/office/drawing/2014/main" val="1367666692"/>
                    </a:ext>
                  </a:extLst>
                </a:gridCol>
              </a:tblGrid>
              <a:tr h="538755">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p>
                  </a:txBody>
                  <a:tcPr>
                    <a:lnL w="30480" cap="flat" cmpd="sng" algn="ctr">
                      <a:solidFill>
                        <a:srgbClr val="9E9E9E"/>
                      </a:solidFill>
                      <a:prstDash val="solid"/>
                      <a:round/>
                      <a:headEnd type="none" w="med" len="med"/>
                      <a:tailEnd type="none" w="med" len="med"/>
                    </a:lnL>
                    <a:lnR w="30480" cap="flat" cmpd="sng" algn="ctr">
                      <a:solidFill>
                        <a:srgbClr val="9E9E9E"/>
                      </a:solidFill>
                      <a:prstDash val="solid"/>
                      <a:round/>
                      <a:headEnd type="none" w="med" len="med"/>
                      <a:tailEnd type="none" w="med" len="med"/>
                    </a:lnR>
                    <a:lnT w="30480" cap="flat" cmpd="sng" algn="ctr">
                      <a:solidFill>
                        <a:srgbClr val="9E9E9E"/>
                      </a:solidFill>
                      <a:prstDash val="solid"/>
                      <a:round/>
                      <a:headEnd type="none" w="med" len="med"/>
                      <a:tailEnd type="none" w="med" len="med"/>
                    </a:lnT>
                    <a:lnB w="30480" cap="flat" cmpd="sng" algn="ctr">
                      <a:solidFill>
                        <a:srgbClr val="9E9E9E"/>
                      </a:solidFill>
                      <a:prstDash val="solid"/>
                      <a:round/>
                      <a:headEnd type="none" w="med" len="med"/>
                      <a:tailEnd type="none" w="med" len="med"/>
                    </a:lnB>
                    <a:solidFill>
                      <a:srgbClr val="FFFFFF"/>
                    </a:solidFill>
                  </a:tcPr>
                </a:tc>
                <a:extLst>
                  <a:ext uri="{0D108BD9-81ED-4DB2-BD59-A6C34878D82A}">
                    <a16:rowId xmlns:a16="http://schemas.microsoft.com/office/drawing/2014/main" val="3197139931"/>
                  </a:ext>
                </a:extLst>
              </a:tr>
            </a:tbl>
          </a:graphicData>
        </a:graphic>
      </p:graphicFrame>
      <p:graphicFrame>
        <p:nvGraphicFramePr>
          <p:cNvPr id="7" name="Table 6">
            <a:extLst>
              <a:ext uri="{FF2B5EF4-FFF2-40B4-BE49-F238E27FC236}">
                <a16:creationId xmlns:a16="http://schemas.microsoft.com/office/drawing/2014/main" id="{A7C6FBDE-213A-6CA7-737E-7572B31C66E7}"/>
              </a:ext>
            </a:extLst>
          </p:cNvPr>
          <p:cNvGraphicFramePr>
            <a:graphicFrameLocks noGrp="1"/>
          </p:cNvGraphicFramePr>
          <p:nvPr>
            <p:extLst>
              <p:ext uri="{D42A27DB-BD31-4B8C-83A1-F6EECF244321}">
                <p14:modId xmlns:p14="http://schemas.microsoft.com/office/powerpoint/2010/main" val="429778311"/>
              </p:ext>
            </p:extLst>
          </p:nvPr>
        </p:nvGraphicFramePr>
        <p:xfrm>
          <a:off x="5325816" y="2454193"/>
          <a:ext cx="1769594" cy="3131914"/>
        </p:xfrm>
        <a:graphic>
          <a:graphicData uri="http://schemas.openxmlformats.org/drawingml/2006/table">
            <a:tbl>
              <a:tblPr/>
              <a:tblGrid>
                <a:gridCol w="1769594">
                  <a:extLst>
                    <a:ext uri="{9D8B030D-6E8A-4147-A177-3AD203B41FA5}">
                      <a16:colId xmlns:a16="http://schemas.microsoft.com/office/drawing/2014/main" val="4071500117"/>
                    </a:ext>
                  </a:extLst>
                </a:gridCol>
              </a:tblGrid>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B2B2B2"/>
                      </a:solidFill>
                    </a:lnL>
                    <a:lnR w="28575">
                      <a:solidFill>
                        <a:srgbClr val="B2B2B2"/>
                      </a:solidFill>
                    </a:lnR>
                    <a:lnT w="28575">
                      <a:solidFill>
                        <a:srgbClr val="B2B2B2"/>
                      </a:solidFill>
                    </a:lnT>
                    <a:lnB w="28575">
                      <a:solidFill>
                        <a:srgbClr val="B2B2B2"/>
                      </a:solidFill>
                    </a:lnB>
                    <a:solidFill>
                      <a:srgbClr val="FFFFFF"/>
                    </a:solidFill>
                  </a:tcPr>
                </a:tc>
                <a:extLst>
                  <a:ext uri="{0D108BD9-81ED-4DB2-BD59-A6C34878D82A}">
                    <a16:rowId xmlns:a16="http://schemas.microsoft.com/office/drawing/2014/main" val="2823846973"/>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lnL w="0">
                      <a:noFill/>
                    </a:lnL>
                    <a:lnR w="0">
                      <a:noFill/>
                    </a:lnR>
                    <a:lnT w="28575">
                      <a:solidFill>
                        <a:srgbClr val="B2B2B2"/>
                      </a:solidFill>
                    </a:lnT>
                    <a:lnB w="28575">
                      <a:solidFill>
                        <a:srgbClr val="FCC135"/>
                      </a:solidFill>
                    </a:lnB>
                    <a:solidFill>
                      <a:schemeClr val="bg1"/>
                    </a:solidFill>
                  </a:tcPr>
                </a:tc>
                <a:extLst>
                  <a:ext uri="{0D108BD9-81ED-4DB2-BD59-A6C34878D82A}">
                    <a16:rowId xmlns:a16="http://schemas.microsoft.com/office/drawing/2014/main" val="427051886"/>
                  </a:ext>
                </a:extLst>
              </a:tr>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FCC135"/>
                      </a:solidFill>
                    </a:lnL>
                    <a:lnR w="28575">
                      <a:solidFill>
                        <a:srgbClr val="FCC135"/>
                      </a:solidFill>
                    </a:lnR>
                    <a:lnT w="28575">
                      <a:solidFill>
                        <a:srgbClr val="FCC135"/>
                      </a:solidFill>
                    </a:lnT>
                    <a:lnB w="28575">
                      <a:solidFill>
                        <a:srgbClr val="FCC135"/>
                      </a:solidFill>
                    </a:lnB>
                    <a:solidFill>
                      <a:srgbClr val="FFFFFF"/>
                    </a:solidFill>
                  </a:tcPr>
                </a:tc>
                <a:extLst>
                  <a:ext uri="{0D108BD9-81ED-4DB2-BD59-A6C34878D82A}">
                    <a16:rowId xmlns:a16="http://schemas.microsoft.com/office/drawing/2014/main" val="198220117"/>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FCC135"/>
                      </a:solidFill>
                    </a:lnT>
                    <a:lnB w="28575">
                      <a:solidFill>
                        <a:srgbClr val="D57990"/>
                      </a:solidFill>
                    </a:lnB>
                    <a:solidFill>
                      <a:schemeClr val="bg1"/>
                    </a:solidFill>
                  </a:tcPr>
                </a:tc>
                <a:extLst>
                  <a:ext uri="{0D108BD9-81ED-4DB2-BD59-A6C34878D82A}">
                    <a16:rowId xmlns:a16="http://schemas.microsoft.com/office/drawing/2014/main" val="833548442"/>
                  </a:ext>
                </a:extLst>
              </a:tr>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D57990"/>
                      </a:solidFill>
                    </a:lnL>
                    <a:lnR w="28575">
                      <a:solidFill>
                        <a:srgbClr val="D57990"/>
                      </a:solidFill>
                    </a:lnR>
                    <a:lnT w="28575">
                      <a:solidFill>
                        <a:srgbClr val="D57990"/>
                      </a:solidFill>
                    </a:lnT>
                    <a:lnB w="28575">
                      <a:solidFill>
                        <a:srgbClr val="D57990"/>
                      </a:solidFill>
                    </a:lnB>
                    <a:solidFill>
                      <a:srgbClr val="FFFFFF"/>
                    </a:solidFill>
                  </a:tcPr>
                </a:tc>
                <a:extLst>
                  <a:ext uri="{0D108BD9-81ED-4DB2-BD59-A6C34878D82A}">
                    <a16:rowId xmlns:a16="http://schemas.microsoft.com/office/drawing/2014/main" val="3607780779"/>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D57990"/>
                      </a:solidFill>
                    </a:lnT>
                    <a:lnB w="28575">
                      <a:solidFill>
                        <a:srgbClr val="76B0CD"/>
                      </a:solidFill>
                    </a:lnB>
                    <a:solidFill>
                      <a:schemeClr val="bg1"/>
                    </a:solidFill>
                  </a:tcPr>
                </a:tc>
                <a:extLst>
                  <a:ext uri="{0D108BD9-81ED-4DB2-BD59-A6C34878D82A}">
                    <a16:rowId xmlns:a16="http://schemas.microsoft.com/office/drawing/2014/main" val="2159590545"/>
                  </a:ext>
                </a:extLst>
              </a:tr>
              <a:tr h="487939">
                <a:tc>
                  <a:txBody>
                    <a:bodyPr/>
                    <a:lstStyle/>
                    <a:p>
                      <a:pPr algn="l" fontAlgn="auto"/>
                      <a:r>
                        <a:rPr lang="en-US" sz="900" b="0" i="0" u="none" strike="noStrike" dirty="0">
                          <a:solidFill>
                            <a:srgbClr val="000000"/>
                          </a:solidFill>
                          <a:effectLst/>
                          <a:highlight>
                            <a:srgbClr val="FFFFFF"/>
                          </a:highlight>
                          <a:latin typeface="Calibri"/>
                        </a:rPr>
                        <a:t>​</a:t>
                      </a:r>
                    </a:p>
                  </a:txBody>
                  <a:tcPr>
                    <a:lnL w="28575">
                      <a:solidFill>
                        <a:srgbClr val="76B0CD"/>
                      </a:solidFill>
                    </a:lnL>
                    <a:lnR w="28575">
                      <a:solidFill>
                        <a:srgbClr val="76B0CD"/>
                      </a:solidFill>
                    </a:lnR>
                    <a:lnT w="28575">
                      <a:solidFill>
                        <a:srgbClr val="76B0CD"/>
                      </a:solidFill>
                    </a:lnT>
                    <a:lnB w="28575">
                      <a:solidFill>
                        <a:srgbClr val="76B0CD"/>
                      </a:solidFill>
                    </a:lnB>
                    <a:solidFill>
                      <a:srgbClr val="FFFFFF"/>
                    </a:solidFill>
                  </a:tcPr>
                </a:tc>
                <a:extLst>
                  <a:ext uri="{0D108BD9-81ED-4DB2-BD59-A6C34878D82A}">
                    <a16:rowId xmlns:a16="http://schemas.microsoft.com/office/drawing/2014/main" val="3648239674"/>
                  </a:ext>
                </a:extLst>
              </a:tr>
            </a:tbl>
          </a:graphicData>
        </a:graphic>
      </p:graphicFrame>
      <p:graphicFrame>
        <p:nvGraphicFramePr>
          <p:cNvPr id="8" name="Table 7">
            <a:extLst>
              <a:ext uri="{FF2B5EF4-FFF2-40B4-BE49-F238E27FC236}">
                <a16:creationId xmlns:a16="http://schemas.microsoft.com/office/drawing/2014/main" id="{3F1A1CDF-570D-1263-8E53-40D6BA97A393}"/>
              </a:ext>
            </a:extLst>
          </p:cNvPr>
          <p:cNvGraphicFramePr>
            <a:graphicFrameLocks noGrp="1"/>
          </p:cNvGraphicFramePr>
          <p:nvPr>
            <p:extLst>
              <p:ext uri="{D42A27DB-BD31-4B8C-83A1-F6EECF244321}">
                <p14:modId xmlns:p14="http://schemas.microsoft.com/office/powerpoint/2010/main" val="443091507"/>
              </p:ext>
            </p:extLst>
          </p:nvPr>
        </p:nvGraphicFramePr>
        <p:xfrm>
          <a:off x="5328967" y="5871198"/>
          <a:ext cx="1769594" cy="538767"/>
        </p:xfrm>
        <a:graphic>
          <a:graphicData uri="http://schemas.openxmlformats.org/drawingml/2006/table">
            <a:tbl>
              <a:tblPr/>
              <a:tblGrid>
                <a:gridCol w="1769594">
                  <a:extLst>
                    <a:ext uri="{9D8B030D-6E8A-4147-A177-3AD203B41FA5}">
                      <a16:colId xmlns:a16="http://schemas.microsoft.com/office/drawing/2014/main" val="360121946"/>
                    </a:ext>
                  </a:extLst>
                </a:gridCol>
              </a:tblGrid>
              <a:tr h="538767">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p>
                  </a:txBody>
                  <a:tcPr>
                    <a:lnL w="28575" cap="flat" cmpd="sng" algn="ctr">
                      <a:solidFill>
                        <a:srgbClr val="7C0D23"/>
                      </a:solidFill>
                      <a:prstDash val="solid"/>
                      <a:round/>
                      <a:headEnd type="none" w="med" len="med"/>
                      <a:tailEnd type="none" w="med" len="med"/>
                    </a:lnL>
                    <a:lnR w="28575" cap="flat" cmpd="sng" algn="ctr">
                      <a:solidFill>
                        <a:srgbClr val="7C0D23"/>
                      </a:solidFill>
                      <a:prstDash val="solid"/>
                      <a:round/>
                      <a:headEnd type="none" w="med" len="med"/>
                      <a:tailEnd type="none" w="med" len="med"/>
                    </a:lnR>
                    <a:lnT w="28575" cap="flat" cmpd="sng" algn="ctr">
                      <a:solidFill>
                        <a:srgbClr val="7C0D23"/>
                      </a:solidFill>
                      <a:prstDash val="solid"/>
                      <a:round/>
                      <a:headEnd type="none" w="med" len="med"/>
                      <a:tailEnd type="none" w="med" len="med"/>
                    </a:lnT>
                    <a:lnB w="28575" cap="flat" cmpd="sng" algn="ctr">
                      <a:solidFill>
                        <a:srgbClr val="7C0D23"/>
                      </a:solidFill>
                      <a:prstDash val="solid"/>
                      <a:round/>
                      <a:headEnd type="none" w="med" len="med"/>
                      <a:tailEnd type="none" w="med" len="med"/>
                    </a:lnB>
                    <a:solidFill>
                      <a:srgbClr val="FFFFFF"/>
                    </a:solidFill>
                  </a:tcPr>
                </a:tc>
                <a:extLst>
                  <a:ext uri="{0D108BD9-81ED-4DB2-BD59-A6C34878D82A}">
                    <a16:rowId xmlns:a16="http://schemas.microsoft.com/office/drawing/2014/main" val="3511474847"/>
                  </a:ext>
                </a:extLst>
              </a:tr>
            </a:tbl>
          </a:graphicData>
        </a:graphic>
      </p:graphicFrame>
      <p:graphicFrame>
        <p:nvGraphicFramePr>
          <p:cNvPr id="12" name="Table 11">
            <a:extLst>
              <a:ext uri="{FF2B5EF4-FFF2-40B4-BE49-F238E27FC236}">
                <a16:creationId xmlns:a16="http://schemas.microsoft.com/office/drawing/2014/main" id="{F3091115-A0EB-0566-7A72-2408B8488DCC}"/>
              </a:ext>
            </a:extLst>
          </p:cNvPr>
          <p:cNvGraphicFramePr>
            <a:graphicFrameLocks noGrp="1"/>
          </p:cNvGraphicFramePr>
          <p:nvPr>
            <p:extLst>
              <p:ext uri="{D42A27DB-BD31-4B8C-83A1-F6EECF244321}">
                <p14:modId xmlns:p14="http://schemas.microsoft.com/office/powerpoint/2010/main" val="577567560"/>
              </p:ext>
            </p:extLst>
          </p:nvPr>
        </p:nvGraphicFramePr>
        <p:xfrm>
          <a:off x="7563762" y="2461058"/>
          <a:ext cx="1769594" cy="3131914"/>
        </p:xfrm>
        <a:graphic>
          <a:graphicData uri="http://schemas.openxmlformats.org/drawingml/2006/table">
            <a:tbl>
              <a:tblPr/>
              <a:tblGrid>
                <a:gridCol w="1769594">
                  <a:extLst>
                    <a:ext uri="{9D8B030D-6E8A-4147-A177-3AD203B41FA5}">
                      <a16:colId xmlns:a16="http://schemas.microsoft.com/office/drawing/2014/main" val="4071500117"/>
                    </a:ext>
                  </a:extLst>
                </a:gridCol>
              </a:tblGrid>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B2B2B2"/>
                      </a:solidFill>
                    </a:lnL>
                    <a:lnR w="28575">
                      <a:solidFill>
                        <a:srgbClr val="B2B2B2"/>
                      </a:solidFill>
                    </a:lnR>
                    <a:lnT w="28575">
                      <a:solidFill>
                        <a:srgbClr val="B2B2B2"/>
                      </a:solidFill>
                    </a:lnT>
                    <a:lnB w="28575">
                      <a:solidFill>
                        <a:srgbClr val="B2B2B2"/>
                      </a:solidFill>
                    </a:lnB>
                    <a:solidFill>
                      <a:srgbClr val="FFFFFF"/>
                    </a:solidFill>
                  </a:tcPr>
                </a:tc>
                <a:extLst>
                  <a:ext uri="{0D108BD9-81ED-4DB2-BD59-A6C34878D82A}">
                    <a16:rowId xmlns:a16="http://schemas.microsoft.com/office/drawing/2014/main" val="2823846973"/>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lnL w="0">
                      <a:noFill/>
                    </a:lnL>
                    <a:lnR w="0">
                      <a:noFill/>
                    </a:lnR>
                    <a:lnT w="28575">
                      <a:solidFill>
                        <a:srgbClr val="B2B2B2"/>
                      </a:solidFill>
                    </a:lnT>
                    <a:lnB w="28575">
                      <a:solidFill>
                        <a:srgbClr val="FCC135"/>
                      </a:solidFill>
                    </a:lnB>
                    <a:solidFill>
                      <a:schemeClr val="bg1"/>
                    </a:solidFill>
                  </a:tcPr>
                </a:tc>
                <a:extLst>
                  <a:ext uri="{0D108BD9-81ED-4DB2-BD59-A6C34878D82A}">
                    <a16:rowId xmlns:a16="http://schemas.microsoft.com/office/drawing/2014/main" val="427051886"/>
                  </a:ext>
                </a:extLst>
              </a:tr>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FCC135"/>
                      </a:solidFill>
                    </a:lnL>
                    <a:lnR w="28575">
                      <a:solidFill>
                        <a:srgbClr val="FCC135"/>
                      </a:solidFill>
                    </a:lnR>
                    <a:lnT w="28575">
                      <a:solidFill>
                        <a:srgbClr val="FCC135"/>
                      </a:solidFill>
                    </a:lnT>
                    <a:lnB w="28575">
                      <a:solidFill>
                        <a:srgbClr val="FCC135"/>
                      </a:solidFill>
                    </a:lnB>
                    <a:solidFill>
                      <a:srgbClr val="FFFFFF"/>
                    </a:solidFill>
                  </a:tcPr>
                </a:tc>
                <a:extLst>
                  <a:ext uri="{0D108BD9-81ED-4DB2-BD59-A6C34878D82A}">
                    <a16:rowId xmlns:a16="http://schemas.microsoft.com/office/drawing/2014/main" val="198220117"/>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FCC135"/>
                      </a:solidFill>
                    </a:lnT>
                    <a:lnB w="28575">
                      <a:solidFill>
                        <a:srgbClr val="D57990"/>
                      </a:solidFill>
                    </a:lnB>
                    <a:solidFill>
                      <a:schemeClr val="bg1"/>
                    </a:solidFill>
                  </a:tcPr>
                </a:tc>
                <a:extLst>
                  <a:ext uri="{0D108BD9-81ED-4DB2-BD59-A6C34878D82A}">
                    <a16:rowId xmlns:a16="http://schemas.microsoft.com/office/drawing/2014/main" val="833548442"/>
                  </a:ext>
                </a:extLst>
              </a:tr>
              <a:tr h="538766">
                <a:tc>
                  <a:txBody>
                    <a:bodyPr/>
                    <a:lstStyle/>
                    <a:p>
                      <a:pPr algn="l" fontAlgn="auto"/>
                      <a:r>
                        <a:rPr lang="en-US" sz="900" b="0" i="0" u="none" strike="noStrike" dirty="0">
                          <a:solidFill>
                            <a:srgbClr val="000000"/>
                          </a:solidFill>
                          <a:effectLst/>
                          <a:highlight>
                            <a:srgbClr val="FFFFFF"/>
                          </a:highlight>
                          <a:latin typeface="Open Sans"/>
                        </a:rPr>
                        <a:t>​</a:t>
                      </a:r>
                    </a:p>
                  </a:txBody>
                  <a:tcPr>
                    <a:lnL w="28575">
                      <a:solidFill>
                        <a:srgbClr val="D57990"/>
                      </a:solidFill>
                    </a:lnL>
                    <a:lnR w="28575">
                      <a:solidFill>
                        <a:srgbClr val="D57990"/>
                      </a:solidFill>
                    </a:lnR>
                    <a:lnT w="28575">
                      <a:solidFill>
                        <a:srgbClr val="D57990"/>
                      </a:solidFill>
                    </a:lnT>
                    <a:lnB w="28575">
                      <a:solidFill>
                        <a:srgbClr val="D57990"/>
                      </a:solidFill>
                    </a:lnB>
                    <a:solidFill>
                      <a:srgbClr val="FFFFFF"/>
                    </a:solidFill>
                  </a:tcPr>
                </a:tc>
                <a:extLst>
                  <a:ext uri="{0D108BD9-81ED-4DB2-BD59-A6C34878D82A}">
                    <a16:rowId xmlns:a16="http://schemas.microsoft.com/office/drawing/2014/main" val="3607780779"/>
                  </a:ext>
                </a:extLst>
              </a:tr>
              <a:tr h="342559">
                <a:tc>
                  <a:txBody>
                    <a:bodyPr/>
                    <a:lstStyle/>
                    <a:p>
                      <a:pPr algn="l" fontAlgn="auto"/>
                      <a:r>
                        <a:rPr lang="en-US" sz="800" b="1" i="0" u="none" strike="noStrike" dirty="0">
                          <a:solidFill>
                            <a:srgbClr val="44546A"/>
                          </a:solidFill>
                          <a:effectLst/>
                          <a:highlight>
                            <a:srgbClr val="FFFFFF"/>
                          </a:highlight>
                          <a:latin typeface="Open Sans"/>
                        </a:rPr>
                        <a:t>​</a:t>
                      </a:r>
                    </a:p>
                  </a:txBody>
                  <a:tcPr anchor="ctr">
                    <a:lnL w="0">
                      <a:noFill/>
                    </a:lnL>
                    <a:lnR w="0">
                      <a:noFill/>
                    </a:lnR>
                    <a:lnT w="28575">
                      <a:solidFill>
                        <a:srgbClr val="D57990"/>
                      </a:solidFill>
                    </a:lnT>
                    <a:lnB w="28575">
                      <a:solidFill>
                        <a:srgbClr val="76B0CD"/>
                      </a:solidFill>
                    </a:lnB>
                    <a:solidFill>
                      <a:schemeClr val="bg1"/>
                    </a:solidFill>
                  </a:tcPr>
                </a:tc>
                <a:extLst>
                  <a:ext uri="{0D108BD9-81ED-4DB2-BD59-A6C34878D82A}">
                    <a16:rowId xmlns:a16="http://schemas.microsoft.com/office/drawing/2014/main" val="2159590545"/>
                  </a:ext>
                </a:extLst>
              </a:tr>
              <a:tr h="487939">
                <a:tc>
                  <a:txBody>
                    <a:bodyPr/>
                    <a:lstStyle/>
                    <a:p>
                      <a:pPr algn="l" fontAlgn="auto"/>
                      <a:r>
                        <a:rPr lang="en-US" sz="900" b="0" i="0" u="none" strike="noStrike" dirty="0">
                          <a:solidFill>
                            <a:srgbClr val="000000"/>
                          </a:solidFill>
                          <a:effectLst/>
                          <a:highlight>
                            <a:srgbClr val="FFFFFF"/>
                          </a:highlight>
                          <a:latin typeface="Calibri"/>
                        </a:rPr>
                        <a:t>​</a:t>
                      </a:r>
                    </a:p>
                  </a:txBody>
                  <a:tcPr>
                    <a:lnL w="28575">
                      <a:solidFill>
                        <a:srgbClr val="76B0CD"/>
                      </a:solidFill>
                    </a:lnL>
                    <a:lnR w="28575">
                      <a:solidFill>
                        <a:srgbClr val="76B0CD"/>
                      </a:solidFill>
                    </a:lnR>
                    <a:lnT w="28575">
                      <a:solidFill>
                        <a:srgbClr val="76B0CD"/>
                      </a:solidFill>
                    </a:lnT>
                    <a:lnB w="28575">
                      <a:solidFill>
                        <a:srgbClr val="76B0CD"/>
                      </a:solidFill>
                    </a:lnB>
                    <a:solidFill>
                      <a:srgbClr val="FFFFFF"/>
                    </a:solidFill>
                  </a:tcPr>
                </a:tc>
                <a:extLst>
                  <a:ext uri="{0D108BD9-81ED-4DB2-BD59-A6C34878D82A}">
                    <a16:rowId xmlns:a16="http://schemas.microsoft.com/office/drawing/2014/main" val="3648239674"/>
                  </a:ext>
                </a:extLst>
              </a:tr>
            </a:tbl>
          </a:graphicData>
        </a:graphic>
      </p:graphicFrame>
      <p:graphicFrame>
        <p:nvGraphicFramePr>
          <p:cNvPr id="13" name="Table 12">
            <a:extLst>
              <a:ext uri="{FF2B5EF4-FFF2-40B4-BE49-F238E27FC236}">
                <a16:creationId xmlns:a16="http://schemas.microsoft.com/office/drawing/2014/main" id="{F1E0E5C2-DDE9-4004-8612-F1F781BDBED6}"/>
              </a:ext>
            </a:extLst>
          </p:cNvPr>
          <p:cNvGraphicFramePr>
            <a:graphicFrameLocks noGrp="1"/>
          </p:cNvGraphicFramePr>
          <p:nvPr>
            <p:extLst>
              <p:ext uri="{D42A27DB-BD31-4B8C-83A1-F6EECF244321}">
                <p14:modId xmlns:p14="http://schemas.microsoft.com/office/powerpoint/2010/main" val="662228495"/>
              </p:ext>
            </p:extLst>
          </p:nvPr>
        </p:nvGraphicFramePr>
        <p:xfrm>
          <a:off x="7585707" y="5871197"/>
          <a:ext cx="1769594" cy="538767"/>
        </p:xfrm>
        <a:graphic>
          <a:graphicData uri="http://schemas.openxmlformats.org/drawingml/2006/table">
            <a:tbl>
              <a:tblPr/>
              <a:tblGrid>
                <a:gridCol w="1769594">
                  <a:extLst>
                    <a:ext uri="{9D8B030D-6E8A-4147-A177-3AD203B41FA5}">
                      <a16:colId xmlns:a16="http://schemas.microsoft.com/office/drawing/2014/main" val="360121946"/>
                    </a:ext>
                  </a:extLst>
                </a:gridCol>
              </a:tblGrid>
              <a:tr h="538767">
                <a:tc>
                  <a:txBody>
                    <a:bodyPr/>
                    <a:lstStyle/>
                    <a:p>
                      <a:pPr algn="l" fontAlgn="auto"/>
                      <a:r>
                        <a:rPr lang="en-US" sz="900" b="0" i="0" u="none" strike="noStrike" dirty="0">
                          <a:solidFill>
                            <a:srgbClr val="000000"/>
                          </a:solidFill>
                          <a:effectLst/>
                          <a:highlight>
                            <a:srgbClr val="FFFFFF"/>
                          </a:highlight>
                          <a:latin typeface="Open Sans" panose="020B0606030504020204" pitchFamily="34" charset="0"/>
                        </a:rPr>
                        <a:t>​</a:t>
                      </a:r>
                    </a:p>
                  </a:txBody>
                  <a:tcPr>
                    <a:lnL w="28575" cap="flat" cmpd="sng" algn="ctr">
                      <a:solidFill>
                        <a:srgbClr val="7C0D23"/>
                      </a:solidFill>
                      <a:prstDash val="solid"/>
                      <a:round/>
                      <a:headEnd type="none" w="med" len="med"/>
                      <a:tailEnd type="none" w="med" len="med"/>
                    </a:lnL>
                    <a:lnR w="28575" cap="flat" cmpd="sng" algn="ctr">
                      <a:solidFill>
                        <a:srgbClr val="7C0D23"/>
                      </a:solidFill>
                      <a:prstDash val="solid"/>
                      <a:round/>
                      <a:headEnd type="none" w="med" len="med"/>
                      <a:tailEnd type="none" w="med" len="med"/>
                    </a:lnR>
                    <a:lnT w="28575" cap="flat" cmpd="sng" algn="ctr">
                      <a:solidFill>
                        <a:srgbClr val="7C0D23"/>
                      </a:solidFill>
                      <a:prstDash val="solid"/>
                      <a:round/>
                      <a:headEnd type="none" w="med" len="med"/>
                      <a:tailEnd type="none" w="med" len="med"/>
                    </a:lnT>
                    <a:lnB w="28575" cap="flat" cmpd="sng" algn="ctr">
                      <a:solidFill>
                        <a:srgbClr val="7C0D23"/>
                      </a:solidFill>
                      <a:prstDash val="solid"/>
                      <a:round/>
                      <a:headEnd type="none" w="med" len="med"/>
                      <a:tailEnd type="none" w="med" len="med"/>
                    </a:lnB>
                    <a:solidFill>
                      <a:srgbClr val="FFFFFF"/>
                    </a:solidFill>
                  </a:tcPr>
                </a:tc>
                <a:extLst>
                  <a:ext uri="{0D108BD9-81ED-4DB2-BD59-A6C34878D82A}">
                    <a16:rowId xmlns:a16="http://schemas.microsoft.com/office/drawing/2014/main" val="3511474847"/>
                  </a:ext>
                </a:extLst>
              </a:tr>
            </a:tbl>
          </a:graphicData>
        </a:graphic>
      </p:graphicFrame>
      <p:pic>
        <p:nvPicPr>
          <p:cNvPr id="17" name="Picture 16">
            <a:extLst>
              <a:ext uri="{FF2B5EF4-FFF2-40B4-BE49-F238E27FC236}">
                <a16:creationId xmlns:a16="http://schemas.microsoft.com/office/drawing/2014/main" id="{7BB648FF-AB44-4786-A9C6-ED7C9DDE3014}"/>
              </a:ext>
            </a:extLst>
          </p:cNvPr>
          <p:cNvPicPr>
            <a:picLocks noChangeAspect="1"/>
          </p:cNvPicPr>
          <p:nvPr/>
        </p:nvPicPr>
        <p:blipFill>
          <a:blip r:embed="rId2"/>
          <a:stretch>
            <a:fillRect/>
          </a:stretch>
        </p:blipFill>
        <p:spPr>
          <a:xfrm>
            <a:off x="4170827" y="189557"/>
            <a:ext cx="2924583" cy="533474"/>
          </a:xfrm>
          <a:prstGeom prst="rect">
            <a:avLst/>
          </a:prstGeom>
        </p:spPr>
      </p:pic>
    </p:spTree>
    <p:extLst>
      <p:ext uri="{BB962C8B-B14F-4D97-AF65-F5344CB8AC3E}">
        <p14:creationId xmlns:p14="http://schemas.microsoft.com/office/powerpoint/2010/main" val="1949769352"/>
      </p:ext>
    </p:extLst>
  </p:cSld>
  <p:clrMapOvr>
    <a:masterClrMapping/>
  </p:clrMapOvr>
</p:sld>
</file>

<file path=ppt/theme/theme1.xml><?xml version="1.0" encoding="utf-8"?>
<a:theme xmlns:a="http://schemas.openxmlformats.org/drawingml/2006/main" name="ACSES brand colours and font">
  <a:themeElements>
    <a:clrScheme name="ACSES">
      <a:dk1>
        <a:srgbClr val="351C26"/>
      </a:dk1>
      <a:lt1>
        <a:srgbClr val="EDE8E0"/>
      </a:lt1>
      <a:dk2>
        <a:srgbClr val="351C26"/>
      </a:dk2>
      <a:lt2>
        <a:srgbClr val="EDE8E0"/>
      </a:lt2>
      <a:accent1>
        <a:srgbClr val="78DED9"/>
      </a:accent1>
      <a:accent2>
        <a:srgbClr val="6B3B57"/>
      </a:accent2>
      <a:accent3>
        <a:srgbClr val="FCAB63"/>
      </a:accent3>
      <a:accent4>
        <a:srgbClr val="D6D4D1"/>
      </a:accent4>
      <a:accent5>
        <a:srgbClr val="FCAB63"/>
      </a:accent5>
      <a:accent6>
        <a:srgbClr val="A8E3E0"/>
      </a:accent6>
      <a:hlink>
        <a:srgbClr val="73D1CC"/>
      </a:hlink>
      <a:folHlink>
        <a:srgbClr val="FCBF86"/>
      </a:folHlink>
    </a:clrScheme>
    <a:fontScheme name="ACSES Inter">
      <a:majorFont>
        <a:latin typeface="Inter Medium"/>
        <a:ea typeface=""/>
        <a:cs typeface=""/>
      </a:majorFont>
      <a:minorFont>
        <a:latin typeface="Inter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CSES master slides-July2024.potx" id="{244FBA1F-D429-4A4C-B284-F94429A22C19}" vid="{E5D0606B-C7EC-4EC4-A3E0-64EA3C52A0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047ac1-4de8-497a-9697-534f1fef0fc2" xsi:nil="true"/>
    <lcf76f155ced4ddcb4097134ff3c332f xmlns="741caac1-5859-4da6-8ec3-74e77638c05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AFED372FCEC81429C7B9E5B127B4A72" ma:contentTypeVersion="12" ma:contentTypeDescription="Create a new document." ma:contentTypeScope="" ma:versionID="d72bdd130b4a218da525951a897577a0">
  <xsd:schema xmlns:xsd="http://www.w3.org/2001/XMLSchema" xmlns:xs="http://www.w3.org/2001/XMLSchema" xmlns:p="http://schemas.microsoft.com/office/2006/metadata/properties" xmlns:ns2="741caac1-5859-4da6-8ec3-74e77638c05f" xmlns:ns3="8a047ac1-4de8-497a-9697-534f1fef0fc2" targetNamespace="http://schemas.microsoft.com/office/2006/metadata/properties" ma:root="true" ma:fieldsID="2b79e026580ce97d4cb6824fd1c9dd7d" ns2:_="" ns3:_="">
    <xsd:import namespace="741caac1-5859-4da6-8ec3-74e77638c05f"/>
    <xsd:import namespace="8a047ac1-4de8-497a-9697-534f1fef0f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caac1-5859-4da6-8ec3-74e77638c0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58b0421-3d9b-4d43-8840-b275eef407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047ac1-4de8-497a-9697-534f1fef0f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339ed73-dc69-45d3-8d7e-2a9cabd8547f}" ma:internalName="TaxCatchAll" ma:showField="CatchAllData" ma:web="8a047ac1-4de8-497a-9697-534f1fef0f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ADA249C-5718-4FA3-94BB-D1222A70FDFF}">
  <ds:schemaRefs>
    <ds:schemaRef ds:uri="http://www.w3.org/XML/1998/namespace"/>
    <ds:schemaRef ds:uri="http://purl.org/dc/dcmitype/"/>
    <ds:schemaRef ds:uri="bea8573d-e6ba-4e46-a2cc-4006f5762273"/>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c052620b-03cc-41fd-8981-1f0fd0853af3"/>
    <ds:schemaRef ds:uri="http://purl.org/dc/elements/1.1/"/>
    <ds:schemaRef ds:uri="a0897f4d-f471-4e67-bf86-4541ab330a50"/>
    <ds:schemaRef ds:uri="cb7e2f9a-a5c6-4da9-a53c-f50f406e8b88"/>
    <ds:schemaRef ds:uri="8a047ac1-4de8-497a-9697-534f1fef0fc2"/>
    <ds:schemaRef ds:uri="741caac1-5859-4da6-8ec3-74e77638c05f"/>
  </ds:schemaRefs>
</ds:datastoreItem>
</file>

<file path=customXml/itemProps2.xml><?xml version="1.0" encoding="utf-8"?>
<ds:datastoreItem xmlns:ds="http://schemas.openxmlformats.org/officeDocument/2006/customXml" ds:itemID="{190D4EFC-93B4-4A4C-994F-F6BB7B78C640}">
  <ds:schemaRefs>
    <ds:schemaRef ds:uri="http://schemas.microsoft.com/sharepoint/v3/contenttype/forms"/>
  </ds:schemaRefs>
</ds:datastoreItem>
</file>

<file path=customXml/itemProps3.xml><?xml version="1.0" encoding="utf-8"?>
<ds:datastoreItem xmlns:ds="http://schemas.openxmlformats.org/officeDocument/2006/customXml" ds:itemID="{87F07D5A-B390-4334-AEF6-819EC6FC18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caac1-5859-4da6-8ec3-74e77638c05f"/>
    <ds:schemaRef ds:uri="8a047ac1-4de8-497a-9697-534f1fef0fc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ACSES master slides-July2024</Template>
  <TotalTime>56</TotalTime>
  <Words>833</Words>
  <Application>Microsoft Office PowerPoint</Application>
  <PresentationFormat>Widescreen</PresentationFormat>
  <Paragraphs>129</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Open Sans</vt:lpstr>
      <vt:lpstr>Arial</vt:lpstr>
      <vt:lpstr>Inter</vt:lpstr>
      <vt:lpstr>Calibri</vt:lpstr>
      <vt:lpstr>Times New Roman</vt:lpstr>
      <vt:lpstr>Montserrat ExtraBold</vt:lpstr>
      <vt:lpstr>Montserrat SemiBold</vt:lpstr>
      <vt:lpstr>Montserrat</vt:lpstr>
      <vt:lpstr>ACSES brand colours and font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Logic Models as the building blocks of the SEHEEF</dc:title>
  <dc:creator>Jacob.Webb</dc:creator>
  <cp:lastModifiedBy>Patrick Broman</cp:lastModifiedBy>
  <cp:revision>71</cp:revision>
  <cp:lastPrinted>2023-05-29T01:28:01Z</cp:lastPrinted>
  <dcterms:created xsi:type="dcterms:W3CDTF">2024-07-23T04:49:48Z</dcterms:created>
  <dcterms:modified xsi:type="dcterms:W3CDTF">2025-07-08T03:12:16Z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0x010100FAFED372FCEC81429C7B9E5B127B4A72</vt:lpwstr>
  </property>
  <property fmtid="{D5CDD505-2E9C-101B-9397-08002B2CF9AE}" pid="3" name="MediaServiceImageTags">
    <vt:lpwstr/>
  </property>
</Properties>
</file>