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91730B-5375-4540-BF46-BFDBBD400C72}" v="7" dt="2026-03-12T03:52:19.4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1" d="100"/>
          <a:sy n="121" d="100"/>
        </p:scale>
        <p:origin x="108" y="5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B28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1051560"/>
            <a:ext cx="9144000" cy="36576"/>
          </a:xfrm>
          <a:prstGeom prst="rect">
            <a:avLst/>
          </a:prstGeom>
          <a:solidFill>
            <a:srgbClr val="78BE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1554480" y="91440"/>
            <a:ext cx="5029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 i="0">
                <a:solidFill>
                  <a:srgbClr val="FFFFFF"/>
                </a:solidFill>
                <a:latin typeface="Calibri"/>
              </a:defRPr>
            </a:pPr>
            <a:r>
              <a:t>[Company Name]</a:t>
            </a:r>
          </a:p>
        </p:txBody>
      </p:sp>
      <p:sp>
        <p:nvSpPr>
          <p:cNvPr id="5" name="Rectangle 4"/>
          <p:cNvSpPr/>
          <p:nvPr/>
        </p:nvSpPr>
        <p:spPr>
          <a:xfrm>
            <a:off x="320040" y="137160"/>
            <a:ext cx="1051560" cy="777240"/>
          </a:xfrm>
          <a:prstGeom prst="rect">
            <a:avLst/>
          </a:prstGeom>
          <a:solidFill>
            <a:srgbClr val="243B52"/>
          </a:solidFill>
          <a:ln w="6350">
            <a:solidFill>
              <a:srgbClr val="3A556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320040" y="365760"/>
            <a:ext cx="10515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 i="0">
                <a:solidFill>
                  <a:srgbClr val="94A3B8"/>
                </a:solidFill>
                <a:latin typeface="Calibri"/>
              </a:defRPr>
            </a:pPr>
            <a:r>
              <a:t>[Logo]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54480" y="457200"/>
            <a:ext cx="50292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50" b="0" i="1">
                <a:solidFill>
                  <a:srgbClr val="CAE8C0"/>
                </a:solidFill>
                <a:latin typeface="Calibri"/>
              </a:defRPr>
            </a:pPr>
            <a:r>
              <a:t>[2–3 sentence company summary: who you are, what you do, years established, employee count, ownership structure, location]</a:t>
            </a:r>
          </a:p>
        </p:txBody>
      </p:sp>
      <p:sp>
        <p:nvSpPr>
          <p:cNvPr id="8" name="Rectangle 7"/>
          <p:cNvSpPr/>
          <p:nvPr/>
        </p:nvSpPr>
        <p:spPr>
          <a:xfrm>
            <a:off x="6812280" y="91440"/>
            <a:ext cx="36576" cy="868680"/>
          </a:xfrm>
          <a:prstGeom prst="rect">
            <a:avLst/>
          </a:prstGeom>
          <a:solidFill>
            <a:srgbClr val="78BE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6949440" y="109728"/>
            <a:ext cx="54864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750" b="1" i="0">
                <a:solidFill>
                  <a:srgbClr val="CAE8C0"/>
                </a:solidFill>
                <a:latin typeface="Calibri"/>
              </a:defRPr>
            </a:pPr>
            <a:r>
              <a:t>Name: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498079" y="109728"/>
            <a:ext cx="146304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750" b="0" i="1">
                <a:solidFill>
                  <a:srgbClr val="94A3B8"/>
                </a:solidFill>
                <a:latin typeface="Calibri"/>
              </a:defRPr>
            </a:pPr>
            <a:r>
              <a:t>[Contact name]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949440" y="283464"/>
            <a:ext cx="54864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750" b="1" i="0">
                <a:solidFill>
                  <a:srgbClr val="CAE8C0"/>
                </a:solidFill>
                <a:latin typeface="Calibri"/>
              </a:defRPr>
            </a:pPr>
            <a:r>
              <a:t>Title: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498079" y="283464"/>
            <a:ext cx="146304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750" b="0" i="1">
                <a:solidFill>
                  <a:srgbClr val="94A3B8"/>
                </a:solidFill>
                <a:latin typeface="Calibri"/>
              </a:defRPr>
            </a:pPr>
            <a:r>
              <a:t>[Position]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949440" y="457200"/>
            <a:ext cx="54864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750" b="1" i="0">
                <a:solidFill>
                  <a:srgbClr val="CAE8C0"/>
                </a:solidFill>
                <a:latin typeface="Calibri"/>
              </a:defRPr>
            </a:pPr>
            <a:r>
              <a:t>Phone: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498079" y="457200"/>
            <a:ext cx="146304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750" b="0" i="1">
                <a:solidFill>
                  <a:srgbClr val="94A3B8"/>
                </a:solidFill>
                <a:latin typeface="Calibri"/>
              </a:defRPr>
            </a:pPr>
            <a:r>
              <a:t>[Direct number]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49440" y="630936"/>
            <a:ext cx="54864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750" b="1" i="0">
                <a:solidFill>
                  <a:srgbClr val="CAE8C0"/>
                </a:solidFill>
                <a:latin typeface="Calibri"/>
              </a:defRPr>
            </a:pPr>
            <a:r>
              <a:t>Email: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498079" y="630936"/>
            <a:ext cx="146304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750" b="0" i="1">
                <a:solidFill>
                  <a:srgbClr val="94A3B8"/>
                </a:solidFill>
                <a:latin typeface="Calibri"/>
              </a:defRPr>
            </a:pPr>
            <a:r>
              <a:t>[Email]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949440" y="804672"/>
            <a:ext cx="54864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750" b="1" i="0">
                <a:solidFill>
                  <a:srgbClr val="CAE8C0"/>
                </a:solidFill>
                <a:latin typeface="Calibri"/>
              </a:defRPr>
            </a:pPr>
            <a:r>
              <a:t>Web: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498079" y="804672"/>
            <a:ext cx="146304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750" b="0" i="1">
                <a:solidFill>
                  <a:srgbClr val="94A3B8"/>
                </a:solidFill>
                <a:latin typeface="Calibri"/>
              </a:defRPr>
            </a:pPr>
            <a:r>
              <a:t>[Website]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526280" y="1188720"/>
            <a:ext cx="18288" cy="3429000"/>
          </a:xfrm>
          <a:prstGeom prst="rect">
            <a:avLst/>
          </a:prstGeom>
          <a:solidFill>
            <a:srgbClr val="E2E8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320040" y="3044952"/>
            <a:ext cx="8503920" cy="18288"/>
          </a:xfrm>
          <a:prstGeom prst="rect">
            <a:avLst/>
          </a:prstGeom>
          <a:solidFill>
            <a:srgbClr val="E2E8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320040" y="1188720"/>
            <a:ext cx="416052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 i="0">
                <a:solidFill>
                  <a:srgbClr val="4A9B2E"/>
                </a:solidFill>
                <a:latin typeface="Calibri"/>
              </a:defRPr>
            </a:pPr>
            <a:r>
              <a:t>CAPABILITIES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20040" y="1389888"/>
            <a:ext cx="4160520" cy="137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750" b="0" i="1">
                <a:solidFill>
                  <a:srgbClr val="475569"/>
                </a:solidFill>
                <a:latin typeface="Calibri"/>
              </a:defRPr>
            </a:pPr>
            <a:r>
              <a:t>What you do — aligned to project work packages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65760" y="1572768"/>
            <a:ext cx="406908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50" i="1">
                <a:solidFill>
                  <a:srgbClr val="94A3B8"/>
                </a:solidFill>
                <a:latin typeface="Calibri"/>
              </a:defRPr>
            </a:pPr>
            <a:r>
              <a:t>- [Core capability area 1 — e.g. structural steel fabrication, CNC machining]</a:t>
            </a:r>
          </a:p>
          <a:p>
            <a:pPr>
              <a:defRPr sz="850" i="1">
                <a:solidFill>
                  <a:srgbClr val="94A3B8"/>
                </a:solidFill>
                <a:latin typeface="Calibri"/>
              </a:defRPr>
            </a:pPr>
            <a:r>
              <a:t>- [Core capability area 2 — e.g. electrical installation, civil earthworks]</a:t>
            </a:r>
          </a:p>
          <a:p>
            <a:pPr>
              <a:defRPr sz="850" i="1">
                <a:solidFill>
                  <a:srgbClr val="94A3B8"/>
                </a:solidFill>
                <a:latin typeface="Calibri"/>
              </a:defRPr>
            </a:pPr>
            <a:r>
              <a:t>- [Core capability area 3 — e.g. transport &amp; logistics, maintenance services]</a:t>
            </a:r>
          </a:p>
          <a:p>
            <a:pPr>
              <a:defRPr sz="850" i="1">
                <a:solidFill>
                  <a:srgbClr val="94A3B8"/>
                </a:solidFill>
                <a:latin typeface="Calibri"/>
              </a:defRPr>
            </a:pPr>
            <a:r>
              <a:t>- [Manufacturing capacity: equipment, tolerances, shift capability]</a:t>
            </a:r>
          </a:p>
          <a:p>
            <a:pPr>
              <a:defRPr sz="850" i="1">
                <a:solidFill>
                  <a:srgbClr val="94A3B8"/>
                </a:solidFill>
                <a:latin typeface="Calibri"/>
              </a:defRPr>
            </a:pPr>
            <a:r>
              <a:t>- [Ability to scale: workforce size, surge capacity, subcontractor network]</a:t>
            </a:r>
          </a:p>
          <a:p>
            <a:pPr>
              <a:defRPr sz="850" i="1">
                <a:solidFill>
                  <a:srgbClr val="94A3B8"/>
                </a:solidFill>
                <a:latin typeface="Calibri"/>
              </a:defRPr>
            </a:pPr>
            <a:r>
              <a:t>- [Value chain coverage: design, manufacture, install, maintain]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617720" y="1188720"/>
            <a:ext cx="416052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 i="0">
                <a:solidFill>
                  <a:srgbClr val="4A9B2E"/>
                </a:solidFill>
                <a:latin typeface="Calibri"/>
              </a:defRPr>
            </a:pPr>
            <a:r>
              <a:t>DISCRIMINATORS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617720" y="1389888"/>
            <a:ext cx="4160520" cy="137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750" b="0" i="1">
                <a:solidFill>
                  <a:srgbClr val="475569"/>
                </a:solidFill>
                <a:latin typeface="Calibri"/>
              </a:defRPr>
            </a:pPr>
            <a:r>
              <a:t>Why you — what sets you apart from competitors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663440" y="1572768"/>
            <a:ext cx="406908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50" i="1">
                <a:solidFill>
                  <a:srgbClr val="94A3B8"/>
                </a:solidFill>
                <a:latin typeface="Calibri"/>
              </a:defRPr>
            </a:pPr>
            <a:r>
              <a:t>- [Key differentiator 1 — e.g. proven on-time delivery record]</a:t>
            </a:r>
          </a:p>
          <a:p>
            <a:pPr>
              <a:defRPr sz="850" i="1">
                <a:solidFill>
                  <a:srgbClr val="94A3B8"/>
                </a:solidFill>
                <a:latin typeface="Calibri"/>
              </a:defRPr>
            </a:pPr>
            <a:r>
              <a:t>- [Key differentiator 2 — e.g. proximity to project site, reducing logistics cost]</a:t>
            </a:r>
          </a:p>
          <a:p>
            <a:pPr>
              <a:defRPr sz="850" i="1">
                <a:solidFill>
                  <a:srgbClr val="94A3B8"/>
                </a:solidFill>
                <a:latin typeface="Calibri"/>
              </a:defRPr>
            </a:pPr>
            <a:r>
              <a:t>- [Key differentiator 3 — e.g. innovative approach, proprietary technology]</a:t>
            </a:r>
          </a:p>
          <a:p>
            <a:pPr>
              <a:defRPr sz="850" i="1">
                <a:solidFill>
                  <a:srgbClr val="94A3B8"/>
                </a:solidFill>
                <a:latin typeface="Calibri"/>
              </a:defRPr>
            </a:pPr>
            <a:r>
              <a:t>- [Local content value — Hunter-based workforce, local supply chain]</a:t>
            </a:r>
          </a:p>
          <a:p>
            <a:pPr>
              <a:defRPr sz="850" i="1">
                <a:solidFill>
                  <a:srgbClr val="94A3B8"/>
                </a:solidFill>
                <a:latin typeface="Calibri"/>
              </a:defRPr>
            </a:pPr>
            <a:r>
              <a:t>- [Social value — First Nations participation, apprenticeship programs]</a:t>
            </a:r>
          </a:p>
          <a:p>
            <a:pPr>
              <a:defRPr sz="850" i="1">
                <a:solidFill>
                  <a:srgbClr val="94A3B8"/>
                </a:solidFill>
                <a:latin typeface="Calibri"/>
              </a:defRPr>
            </a:pPr>
            <a:r>
              <a:t>- [Willingness to invest in NRE, partnership, or joint delivery models]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20040" y="3154680"/>
            <a:ext cx="416052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 i="0">
                <a:solidFill>
                  <a:srgbClr val="4A9B2E"/>
                </a:solidFill>
                <a:latin typeface="Calibri"/>
              </a:defRPr>
            </a:pPr>
            <a:r>
              <a:t>KEY CUSTOMERS &amp; PROJECTS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20040" y="3355848"/>
            <a:ext cx="4160520" cy="137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750" b="0" i="1">
                <a:solidFill>
                  <a:srgbClr val="475569"/>
                </a:solidFill>
                <a:latin typeface="Calibri"/>
              </a:defRPr>
            </a:pPr>
            <a:r>
              <a:t>Track record — who you have delivered for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65760" y="3538728"/>
            <a:ext cx="406908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50" i="1">
                <a:solidFill>
                  <a:srgbClr val="94A3B8"/>
                </a:solidFill>
                <a:latin typeface="Calibri"/>
              </a:defRPr>
            </a:pPr>
            <a:r>
              <a:t>- [Customer 1 — project name, scope, value or duration]</a:t>
            </a:r>
          </a:p>
          <a:p>
            <a:pPr>
              <a:defRPr sz="850" i="1">
                <a:solidFill>
                  <a:srgbClr val="94A3B8"/>
                </a:solidFill>
                <a:latin typeface="Calibri"/>
              </a:defRPr>
            </a:pPr>
            <a:r>
              <a:t>- [Customer 2 — project name, scope, value or duration]</a:t>
            </a:r>
          </a:p>
          <a:p>
            <a:pPr>
              <a:defRPr sz="850" i="1">
                <a:solidFill>
                  <a:srgbClr val="94A3B8"/>
                </a:solidFill>
                <a:latin typeface="Calibri"/>
              </a:defRPr>
            </a:pPr>
            <a:r>
              <a:t>- [Customer 3 — project name, scope, value or duration]</a:t>
            </a:r>
          </a:p>
          <a:p>
            <a:pPr>
              <a:defRPr sz="850" i="1">
                <a:solidFill>
                  <a:srgbClr val="94A3B8"/>
                </a:solidFill>
                <a:latin typeface="Calibri"/>
              </a:defRPr>
            </a:pPr>
            <a:r>
              <a:t>- [Relevant sectors: energy, mining, infrastructure, defence, other]</a:t>
            </a:r>
          </a:p>
          <a:p>
            <a:pPr>
              <a:defRPr sz="850" i="1">
                <a:solidFill>
                  <a:srgbClr val="94A3B8"/>
                </a:solidFill>
                <a:latin typeface="Calibri"/>
              </a:defRPr>
            </a:pPr>
            <a:r>
              <a:t>- [Export experience if applicable]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617720" y="3154680"/>
            <a:ext cx="416052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 i="0">
                <a:solidFill>
                  <a:srgbClr val="4A9B2E"/>
                </a:solidFill>
                <a:latin typeface="Calibri"/>
              </a:defRPr>
            </a:pPr>
            <a:r>
              <a:t>QUALITY, STANDARDS &amp; CAPACITY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617720" y="3355848"/>
            <a:ext cx="4160520" cy="137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750" b="0" i="1">
                <a:solidFill>
                  <a:srgbClr val="475569"/>
                </a:solidFill>
                <a:latin typeface="Calibri"/>
              </a:defRPr>
            </a:pPr>
            <a:r>
              <a:t>Accreditations, certifications and operational readiness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663440" y="3538728"/>
            <a:ext cx="406908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50" i="1">
                <a:solidFill>
                  <a:srgbClr val="94A3B8"/>
                </a:solidFill>
                <a:latin typeface="Calibri"/>
              </a:defRPr>
            </a:pPr>
            <a:r>
              <a:t>- [Quality certifications — e.g. ISO 9001, ISO 14001, ISO 45001]</a:t>
            </a:r>
          </a:p>
          <a:p>
            <a:pPr>
              <a:defRPr sz="850" i="1">
                <a:solidFill>
                  <a:srgbClr val="94A3B8"/>
                </a:solidFill>
                <a:latin typeface="Calibri"/>
              </a:defRPr>
            </a:pPr>
            <a:r>
              <a:t>- [Industry-specific accreditations — e.g. AS/NZS 3000, welding certs]</a:t>
            </a:r>
          </a:p>
          <a:p>
            <a:pPr>
              <a:defRPr sz="850" i="1">
                <a:solidFill>
                  <a:srgbClr val="94A3B8"/>
                </a:solidFill>
                <a:latin typeface="Calibri"/>
              </a:defRPr>
            </a:pPr>
            <a:r>
              <a:t>- [Safety record — e.g. LTIFR, safety management system]</a:t>
            </a:r>
          </a:p>
          <a:p>
            <a:pPr>
              <a:defRPr sz="850" i="1">
                <a:solidFill>
                  <a:srgbClr val="94A3B8"/>
                </a:solidFill>
                <a:latin typeface="Calibri"/>
              </a:defRPr>
            </a:pPr>
            <a:r>
              <a:t>- [Insurance and bonding capacity]</a:t>
            </a:r>
          </a:p>
          <a:p>
            <a:pPr>
              <a:defRPr sz="850" i="1">
                <a:solidFill>
                  <a:srgbClr val="94A3B8"/>
                </a:solidFill>
                <a:latin typeface="Calibri"/>
              </a:defRPr>
            </a:pPr>
            <a:r>
              <a:t>- [Industry memberships — e.g. HunterNet, New.E Capability Directory]</a:t>
            </a:r>
          </a:p>
          <a:p>
            <a:pPr>
              <a:defRPr sz="850" i="1">
                <a:solidFill>
                  <a:srgbClr val="94A3B8"/>
                </a:solidFill>
                <a:latin typeface="Calibri"/>
              </a:defRPr>
            </a:pPr>
            <a:r>
              <a:t>- [Awards or recognitions]</a:t>
            </a:r>
          </a:p>
        </p:txBody>
      </p:sp>
      <p:sp>
        <p:nvSpPr>
          <p:cNvPr id="33" name="Rectangle 32"/>
          <p:cNvSpPr/>
          <p:nvPr/>
        </p:nvSpPr>
        <p:spPr>
          <a:xfrm>
            <a:off x="0" y="4704588"/>
            <a:ext cx="9144000" cy="438912"/>
          </a:xfrm>
          <a:prstGeom prst="rect">
            <a:avLst/>
          </a:prstGeom>
          <a:solidFill>
            <a:srgbClr val="1B28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TextBox 33"/>
          <p:cNvSpPr txBox="1"/>
          <p:nvPr/>
        </p:nvSpPr>
        <p:spPr>
          <a:xfrm>
            <a:off x="320040" y="4741164"/>
            <a:ext cx="5943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700" b="0" i="1">
                <a:solidFill>
                  <a:srgbClr val="CAE8C0"/>
                </a:solidFill>
                <a:latin typeface="Calibri"/>
              </a:defRPr>
            </a:pPr>
            <a:r>
              <a:t>Supply Chain Connect  |  23 April 2026  |  Hunter Region, NSW</a:t>
            </a:r>
            <a:br/>
            <a:r>
              <a:t>Prepared for the Supply Chain Connect forum facilitated by New.E, EnergyCo and HunterNet.</a:t>
            </a:r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95127C05-28C9-B993-8FCB-F16117169E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84363" y="4722407"/>
            <a:ext cx="777241" cy="366229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7341751C-F572-AA11-0A1B-F6A97A92E4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9756" y="4686300"/>
            <a:ext cx="749650" cy="39356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B28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78BE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 i="0">
                <a:solidFill>
                  <a:srgbClr val="FFFFFF"/>
                </a:solidFill>
                <a:latin typeface="Calibri"/>
              </a:defRPr>
            </a:pPr>
            <a:r>
              <a:t>Completing Your Quad Chart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777240"/>
            <a:ext cx="8229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 i="0">
                <a:solidFill>
                  <a:srgbClr val="78BE20"/>
                </a:solidFill>
                <a:latin typeface="Calibri"/>
              </a:defRPr>
            </a:pPr>
            <a:r>
              <a:t>Guidance for Supply Chain Connect participants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234440"/>
            <a:ext cx="4023360" cy="1051560"/>
          </a:xfrm>
          <a:prstGeom prst="rect">
            <a:avLst/>
          </a:prstGeom>
          <a:solidFill>
            <a:srgbClr val="243B52"/>
          </a:solidFill>
          <a:ln w="6350">
            <a:solidFill>
              <a:srgbClr val="3A556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457200" y="1234440"/>
            <a:ext cx="45720" cy="1051560"/>
          </a:xfrm>
          <a:prstGeom prst="rect">
            <a:avLst/>
          </a:prstGeom>
          <a:solidFill>
            <a:srgbClr val="78BE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640080" y="1307592"/>
            <a:ext cx="374904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 i="0">
                <a:solidFill>
                  <a:srgbClr val="FFFFFF"/>
                </a:solidFill>
                <a:latin typeface="Calibri"/>
              </a:defRPr>
            </a:pPr>
            <a:r>
              <a:t>Purpose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1527048"/>
            <a:ext cx="374904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 i="0">
                <a:solidFill>
                  <a:srgbClr val="CAE8C0"/>
                </a:solidFill>
                <a:latin typeface="Calibri"/>
              </a:defRPr>
            </a:pPr>
            <a:r>
              <a:t>Your Quad Chart is your first impression with project decision-makers. It should provide a clear, concise snapshot of what your business does, why it should be considered, and your readiness to deliver.</a:t>
            </a:r>
          </a:p>
        </p:txBody>
      </p:sp>
      <p:sp>
        <p:nvSpPr>
          <p:cNvPr id="10" name="Rectangle 9"/>
          <p:cNvSpPr/>
          <p:nvPr/>
        </p:nvSpPr>
        <p:spPr>
          <a:xfrm>
            <a:off x="4754880" y="1234440"/>
            <a:ext cx="4023360" cy="1051560"/>
          </a:xfrm>
          <a:prstGeom prst="rect">
            <a:avLst/>
          </a:prstGeom>
          <a:solidFill>
            <a:srgbClr val="243B52"/>
          </a:solidFill>
          <a:ln w="6350">
            <a:solidFill>
              <a:srgbClr val="3A556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754880" y="1234440"/>
            <a:ext cx="45720" cy="1051560"/>
          </a:xfrm>
          <a:prstGeom prst="rect">
            <a:avLst/>
          </a:prstGeom>
          <a:solidFill>
            <a:srgbClr val="A3D6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4937760" y="1307592"/>
            <a:ext cx="374904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 i="0">
                <a:solidFill>
                  <a:srgbClr val="FFFFFF"/>
                </a:solidFill>
                <a:latin typeface="Calibri"/>
              </a:defRPr>
            </a:pPr>
            <a:r>
              <a:t>Keep it to one page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937760" y="1527048"/>
            <a:ext cx="374904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 i="0">
                <a:solidFill>
                  <a:srgbClr val="CAE8C0"/>
                </a:solidFill>
                <a:latin typeface="Calibri"/>
              </a:defRPr>
            </a:pPr>
            <a:r>
              <a:t>The Quad Chart is designed as a single-page document. Use dot points, keep entries under 100 words per section, and use font no smaller than 9pt. Nail the content before worrying about design.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7200" y="2377440"/>
            <a:ext cx="4023360" cy="1051560"/>
          </a:xfrm>
          <a:prstGeom prst="rect">
            <a:avLst/>
          </a:prstGeom>
          <a:solidFill>
            <a:srgbClr val="243B52"/>
          </a:solidFill>
          <a:ln w="6350">
            <a:solidFill>
              <a:srgbClr val="3A556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457200" y="2377440"/>
            <a:ext cx="45720" cy="1051560"/>
          </a:xfrm>
          <a:prstGeom prst="rect">
            <a:avLst/>
          </a:prstGeom>
          <a:solidFill>
            <a:srgbClr val="78BE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640080" y="2450592"/>
            <a:ext cx="374904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 i="0">
                <a:solidFill>
                  <a:srgbClr val="FFFFFF"/>
                </a:solidFill>
                <a:latin typeface="Calibri"/>
              </a:defRPr>
            </a:pPr>
            <a:r>
              <a:t>Be specific, not generic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0080" y="2670048"/>
            <a:ext cx="374904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 i="0">
                <a:solidFill>
                  <a:srgbClr val="CAE8C0"/>
                </a:solidFill>
                <a:latin typeface="Calibri"/>
              </a:defRPr>
            </a:pPr>
            <a:r>
              <a:rPr lang="en-AU" dirty="0"/>
              <a:t>On a best endeavours basis, t</a:t>
            </a:r>
            <a:r>
              <a:rPr dirty="0" err="1"/>
              <a:t>ailor</a:t>
            </a:r>
            <a:r>
              <a:rPr dirty="0"/>
              <a:t> your Quad Chart to the renewable energy and infrastructure sector. Use measurable language — turnover, delivery metrics, tolerances, workforce size. Avoid motherhood statements and marketing speak.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754880" y="2377440"/>
            <a:ext cx="4023360" cy="1051560"/>
          </a:xfrm>
          <a:prstGeom prst="rect">
            <a:avLst/>
          </a:prstGeom>
          <a:solidFill>
            <a:srgbClr val="243B52"/>
          </a:solidFill>
          <a:ln w="6350">
            <a:solidFill>
              <a:srgbClr val="3A556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4754880" y="2377440"/>
            <a:ext cx="45720" cy="1051560"/>
          </a:xfrm>
          <a:prstGeom prst="rect">
            <a:avLst/>
          </a:prstGeom>
          <a:solidFill>
            <a:srgbClr val="A3D6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4937760" y="2450592"/>
            <a:ext cx="374904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 i="0">
                <a:solidFill>
                  <a:srgbClr val="FFFFFF"/>
                </a:solidFill>
                <a:latin typeface="Calibri"/>
              </a:defRPr>
            </a:pPr>
            <a:r>
              <a:t>Answer the project brief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937760" y="2670048"/>
            <a:ext cx="374904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 i="0">
                <a:solidFill>
                  <a:srgbClr val="CAE8C0"/>
                </a:solidFill>
                <a:latin typeface="Calibri"/>
              </a:defRPr>
            </a:pPr>
            <a:r>
              <a:t>Your Quad Chart should directly address the needs outlined in the project briefs you are responding to. Capabilities should align with the work packages described; discriminators should speak to the buyer's priorities.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57200" y="3520440"/>
            <a:ext cx="4023360" cy="1051560"/>
          </a:xfrm>
          <a:prstGeom prst="rect">
            <a:avLst/>
          </a:prstGeom>
          <a:solidFill>
            <a:srgbClr val="243B52"/>
          </a:solidFill>
          <a:ln w="6350">
            <a:solidFill>
              <a:srgbClr val="3A556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Rectangle 22"/>
          <p:cNvSpPr/>
          <p:nvPr/>
        </p:nvSpPr>
        <p:spPr>
          <a:xfrm>
            <a:off x="457200" y="3520440"/>
            <a:ext cx="45720" cy="1051560"/>
          </a:xfrm>
          <a:prstGeom prst="rect">
            <a:avLst/>
          </a:prstGeom>
          <a:solidFill>
            <a:srgbClr val="78BE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640080" y="3593592"/>
            <a:ext cx="374904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 i="0">
                <a:solidFill>
                  <a:srgbClr val="FFFFFF"/>
                </a:solidFill>
                <a:latin typeface="Calibri"/>
              </a:defRPr>
            </a:pPr>
            <a:r>
              <a:t>Logos and branding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0080" y="3813048"/>
            <a:ext cx="374904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 i="0">
                <a:solidFill>
                  <a:srgbClr val="CAE8C0"/>
                </a:solidFill>
                <a:latin typeface="Calibri"/>
              </a:defRPr>
            </a:pPr>
            <a:r>
              <a:t>Please provide your company logo in high-resolution PNG, JPG, or EPS format. Seek permission before listing key customer logos. Convert your final Quad Chart to PDF before sharing.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754880" y="3520440"/>
            <a:ext cx="4023360" cy="1051560"/>
          </a:xfrm>
          <a:prstGeom prst="rect">
            <a:avLst/>
          </a:prstGeom>
          <a:solidFill>
            <a:srgbClr val="243B52"/>
          </a:solidFill>
          <a:ln w="6350">
            <a:solidFill>
              <a:srgbClr val="3A556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Rectangle 26"/>
          <p:cNvSpPr/>
          <p:nvPr/>
        </p:nvSpPr>
        <p:spPr>
          <a:xfrm>
            <a:off x="4754880" y="3520440"/>
            <a:ext cx="45720" cy="1051560"/>
          </a:xfrm>
          <a:prstGeom prst="rect">
            <a:avLst/>
          </a:prstGeom>
          <a:solidFill>
            <a:srgbClr val="A3D6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4937760" y="3593592"/>
            <a:ext cx="374904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 i="0">
                <a:solidFill>
                  <a:srgbClr val="FFFFFF"/>
                </a:solidFill>
                <a:latin typeface="Calibri"/>
              </a:defRPr>
            </a:pPr>
            <a:r>
              <a:t>Mandatory requirements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37760" y="3813048"/>
            <a:ext cx="374904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 i="0">
                <a:solidFill>
                  <a:srgbClr val="CAE8C0"/>
                </a:solidFill>
                <a:latin typeface="Calibri"/>
              </a:defRPr>
            </a:pPr>
            <a:r>
              <a:t>Completion of this Quad Chart by 9 April 2026 is a mandatory condition of participation. You must also be listed on the New.E Capability Directory. Submit to [email address].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57200" y="4617720"/>
            <a:ext cx="6858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 i="1">
                <a:solidFill>
                  <a:srgbClr val="94A3B8"/>
                </a:solidFill>
                <a:latin typeface="Calibri"/>
              </a:defRPr>
            </a:pPr>
            <a:r>
              <a:t>This guidance slide should be removed before submission. Only the completed Quad Chart (Slide 1) should be submitted.</a:t>
            </a: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FB8A2B49-AEB9-026E-304E-C9DF6C0272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82314" y="4674635"/>
            <a:ext cx="777241" cy="366229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AD68ABF8-A2E4-7604-3A6A-CE965C8A67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9756" y="4686300"/>
            <a:ext cx="749650" cy="39356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730</Words>
  <Application>Microsoft Office PowerPoint</Application>
  <PresentationFormat>On-screen Show (16:9)</PresentationFormat>
  <Paragraphs>60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Boris.Novak@hunternewenergy.com.au</dc:creator>
  <cp:keywords/>
  <dc:description>generated using python-pptx</dc:description>
  <cp:lastModifiedBy>Boris Novak</cp:lastModifiedBy>
  <cp:revision>2</cp:revision>
  <dcterms:created xsi:type="dcterms:W3CDTF">2013-01-27T09:14:16Z</dcterms:created>
  <dcterms:modified xsi:type="dcterms:W3CDTF">2026-03-12T03:52:31Z</dcterms:modified>
  <cp:category/>
</cp:coreProperties>
</file>