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4"/>
  </p:notesMasterIdLst>
  <p:sldIdLst>
    <p:sldId id="273" r:id="rId2"/>
    <p:sldId id="266" r:id="rId3"/>
    <p:sldId id="590" r:id="rId4"/>
    <p:sldId id="259" r:id="rId5"/>
    <p:sldId id="593" r:id="rId6"/>
    <p:sldId id="594" r:id="rId7"/>
    <p:sldId id="595" r:id="rId8"/>
    <p:sldId id="596" r:id="rId9"/>
    <p:sldId id="597" r:id="rId10"/>
    <p:sldId id="598" r:id="rId11"/>
    <p:sldId id="577" r:id="rId12"/>
    <p:sldId id="307" r:id="rId13"/>
  </p:sldIdLst>
  <p:sldSz cx="13823950" cy="7775575"/>
  <p:notesSz cx="6858000" cy="9144000"/>
  <p:defaultTextStyle>
    <a:defPPr>
      <a:defRPr lang="en-US"/>
    </a:defPPr>
    <a:lvl1pPr marL="0" algn="l" defTabSz="617129" rtl="0" eaLnBrk="1" latinLnBrk="0" hangingPunct="1">
      <a:defRPr sz="2430" kern="1200">
        <a:solidFill>
          <a:schemeClr val="tx1"/>
        </a:solidFill>
        <a:latin typeface="+mn-lt"/>
        <a:ea typeface="+mn-ea"/>
        <a:cs typeface="+mn-cs"/>
      </a:defRPr>
    </a:lvl1pPr>
    <a:lvl2pPr marL="617129" algn="l" defTabSz="617129" rtl="0" eaLnBrk="1" latinLnBrk="0" hangingPunct="1">
      <a:defRPr sz="2430" kern="1200">
        <a:solidFill>
          <a:schemeClr val="tx1"/>
        </a:solidFill>
        <a:latin typeface="+mn-lt"/>
        <a:ea typeface="+mn-ea"/>
        <a:cs typeface="+mn-cs"/>
      </a:defRPr>
    </a:lvl2pPr>
    <a:lvl3pPr marL="1234257" algn="l" defTabSz="617129" rtl="0" eaLnBrk="1" latinLnBrk="0" hangingPunct="1">
      <a:defRPr sz="2430" kern="1200">
        <a:solidFill>
          <a:schemeClr val="tx1"/>
        </a:solidFill>
        <a:latin typeface="+mn-lt"/>
        <a:ea typeface="+mn-ea"/>
        <a:cs typeface="+mn-cs"/>
      </a:defRPr>
    </a:lvl3pPr>
    <a:lvl4pPr marL="1851386" algn="l" defTabSz="617129" rtl="0" eaLnBrk="1" latinLnBrk="0" hangingPunct="1">
      <a:defRPr sz="2430" kern="1200">
        <a:solidFill>
          <a:schemeClr val="tx1"/>
        </a:solidFill>
        <a:latin typeface="+mn-lt"/>
        <a:ea typeface="+mn-ea"/>
        <a:cs typeface="+mn-cs"/>
      </a:defRPr>
    </a:lvl4pPr>
    <a:lvl5pPr marL="2468514" algn="l" defTabSz="617129" rtl="0" eaLnBrk="1" latinLnBrk="0" hangingPunct="1">
      <a:defRPr sz="2430" kern="1200">
        <a:solidFill>
          <a:schemeClr val="tx1"/>
        </a:solidFill>
        <a:latin typeface="+mn-lt"/>
        <a:ea typeface="+mn-ea"/>
        <a:cs typeface="+mn-cs"/>
      </a:defRPr>
    </a:lvl5pPr>
    <a:lvl6pPr marL="3085643" algn="l" defTabSz="617129" rtl="0" eaLnBrk="1" latinLnBrk="0" hangingPunct="1">
      <a:defRPr sz="2430" kern="1200">
        <a:solidFill>
          <a:schemeClr val="tx1"/>
        </a:solidFill>
        <a:latin typeface="+mn-lt"/>
        <a:ea typeface="+mn-ea"/>
        <a:cs typeface="+mn-cs"/>
      </a:defRPr>
    </a:lvl6pPr>
    <a:lvl7pPr marL="3702771" algn="l" defTabSz="617129" rtl="0" eaLnBrk="1" latinLnBrk="0" hangingPunct="1">
      <a:defRPr sz="2430" kern="1200">
        <a:solidFill>
          <a:schemeClr val="tx1"/>
        </a:solidFill>
        <a:latin typeface="+mn-lt"/>
        <a:ea typeface="+mn-ea"/>
        <a:cs typeface="+mn-cs"/>
      </a:defRPr>
    </a:lvl7pPr>
    <a:lvl8pPr marL="4319900" algn="l" defTabSz="617129" rtl="0" eaLnBrk="1" latinLnBrk="0" hangingPunct="1">
      <a:defRPr sz="2430" kern="1200">
        <a:solidFill>
          <a:schemeClr val="tx1"/>
        </a:solidFill>
        <a:latin typeface="+mn-lt"/>
        <a:ea typeface="+mn-ea"/>
        <a:cs typeface="+mn-cs"/>
      </a:defRPr>
    </a:lvl8pPr>
    <a:lvl9pPr marL="4937028" algn="l" defTabSz="617129" rtl="0" eaLnBrk="1" latinLnBrk="0" hangingPunct="1">
      <a:defRPr sz="243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9" userDrawn="1">
          <p15:clr>
            <a:srgbClr val="A4A3A4"/>
          </p15:clr>
        </p15:guide>
        <p15:guide id="2" pos="43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0038"/>
    <a:srgbClr val="FF33CC"/>
    <a:srgbClr val="C44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5BD48C-E024-4162-8ABA-55FB477A8E6F}" v="50" dt="2022-11-15T03:35:52.693"/>
    <p1510:client id="{29F79E0A-96AF-443F-ABC6-139A8D26A055}" v="151" dt="2022-11-15T04:08:48.897"/>
    <p1510:client id="{8B7C6ABE-CCAA-5EA1-CD0E-3ECE5ABBA07C}" v="3" dt="2022-11-14T05:07:10.814"/>
    <p1510:client id="{8D506F19-0998-4D3C-B98D-FD351E1D9E0D}" v="3" dt="2022-11-14T04:54:53.4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480" y="372"/>
      </p:cViewPr>
      <p:guideLst>
        <p:guide orient="horz" pos="2449"/>
        <p:guide pos="43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74827-D823-5240-833C-95BEABD54C23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3B1B6-FE2C-6C43-9301-F0F29A4AA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6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3B1B6-FE2C-6C43-9301-F0F29A4AA2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2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796" y="2415468"/>
            <a:ext cx="11750358" cy="1666709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3593" y="4406159"/>
            <a:ext cx="9676765" cy="19870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2B76-22C3-CC48-A0FA-F20CF3163FF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797E-6AD1-B845-BFBE-50577C808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2B76-22C3-CC48-A0FA-F20CF3163FF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797E-6AD1-B845-BFBE-50577C808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22364" y="311384"/>
            <a:ext cx="3110389" cy="6634437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198" y="311384"/>
            <a:ext cx="9100767" cy="6634437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2B76-22C3-CC48-A0FA-F20CF3163FF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797E-6AD1-B845-BFBE-50577C808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3823950" cy="7775575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721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75286" y="1704936"/>
            <a:ext cx="6473376" cy="1395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7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37005" y="6001663"/>
            <a:ext cx="1074994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340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2B76-22C3-CC48-A0FA-F20CF3163FF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797E-6AD1-B845-BFBE-50577C808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997" y="4996527"/>
            <a:ext cx="11750358" cy="154431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997" y="3295621"/>
            <a:ext cx="11750358" cy="170090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2B76-22C3-CC48-A0FA-F20CF3163FF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797E-6AD1-B845-BFBE-50577C808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197" y="1814301"/>
            <a:ext cx="6105578" cy="5131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27175" y="1814301"/>
            <a:ext cx="6105578" cy="5131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2B76-22C3-CC48-A0FA-F20CF3163FF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797E-6AD1-B845-BFBE-50577C808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197" y="1740505"/>
            <a:ext cx="6107979" cy="7253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197" y="2465865"/>
            <a:ext cx="6107979" cy="44799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22375" y="1740505"/>
            <a:ext cx="6110378" cy="7253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22375" y="2465865"/>
            <a:ext cx="6110378" cy="44799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2B76-22C3-CC48-A0FA-F20CF3163FF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797E-6AD1-B845-BFBE-50577C808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2B76-22C3-CC48-A0FA-F20CF3163FF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797E-6AD1-B845-BFBE-50577C808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2B76-22C3-CC48-A0FA-F20CF3163FF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797E-6AD1-B845-BFBE-50577C808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198" y="309583"/>
            <a:ext cx="4547984" cy="13175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4780" y="309584"/>
            <a:ext cx="7727972" cy="6636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198" y="1627112"/>
            <a:ext cx="4547984" cy="53187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2B76-22C3-CC48-A0FA-F20CF3163FF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797E-6AD1-B845-BFBE-50577C808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591" y="5442903"/>
            <a:ext cx="8294370" cy="6425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9591" y="694762"/>
            <a:ext cx="8294370" cy="46653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09591" y="6085468"/>
            <a:ext cx="8294370" cy="912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2B76-22C3-CC48-A0FA-F20CF3163FF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797E-6AD1-B845-BFBE-50577C808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198" y="311384"/>
            <a:ext cx="12441555" cy="1295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198" y="1814301"/>
            <a:ext cx="12441555" cy="513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98" y="7206807"/>
            <a:ext cx="3225588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52B76-22C3-CC48-A0FA-F20CF3163FF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3183" y="7206807"/>
            <a:ext cx="4377584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7164" y="7206807"/>
            <a:ext cx="3225588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9797E-6AD1-B845-BFBE-50577C808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31" Type="http://schemas.openxmlformats.org/officeDocument/2006/relationships/image" Target="../media/image32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svg"/><Relationship Id="rId30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686EC5C-C5BE-7726-6CF0-FC159D927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" y="0"/>
            <a:ext cx="13823244" cy="7775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8346A6-585A-F1A3-37DB-23033C1C30CA}"/>
              </a:ext>
            </a:extLst>
          </p:cNvPr>
          <p:cNvSpPr txBox="1"/>
          <p:nvPr/>
        </p:nvSpPr>
        <p:spPr>
          <a:xfrm>
            <a:off x="11565653" y="6575246"/>
            <a:ext cx="2419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b="1">
                <a:solidFill>
                  <a:srgbClr val="530038"/>
                </a:solidFill>
                <a:latin typeface="Arial Nova Light" panose="020B03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58991381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ACC160-4A9B-7FC1-9D40-AE76AD09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51" y="-212270"/>
            <a:ext cx="11270349" cy="798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0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rowd of people watching fireworks&#10;&#10;Description automatically generated with medium confidence">
            <a:extLst>
              <a:ext uri="{FF2B5EF4-FFF2-40B4-BE49-F238E27FC236}">
                <a16:creationId xmlns:a16="http://schemas.microsoft.com/office/drawing/2014/main" id="{EF18CB59-C4D0-5367-45D3-D9402A0D0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987"/>
            <a:ext cx="13823950" cy="9011549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77DCDC4-845E-975F-FF3E-B0C767F4D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783" y="-198"/>
            <a:ext cx="13823597" cy="777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3496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00C6D96-6006-B53B-CE56-5E75BCD24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" y="0"/>
            <a:ext cx="13823244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8158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77DCDC4-845E-975F-FF3E-B0C767F4D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" y="0"/>
            <a:ext cx="13823597" cy="7775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26D91C-D400-3CFA-D9D5-3EF23A964296}"/>
              </a:ext>
            </a:extLst>
          </p:cNvPr>
          <p:cNvSpPr txBox="1"/>
          <p:nvPr/>
        </p:nvSpPr>
        <p:spPr>
          <a:xfrm>
            <a:off x="5715173" y="3334077"/>
            <a:ext cx="2393604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Insert wrap video</a:t>
            </a:r>
          </a:p>
        </p:txBody>
      </p:sp>
      <p:pic>
        <p:nvPicPr>
          <p:cNvPr id="4" name="BF22-Wrap-WS-221019B (1)">
            <a:hlinkClick r:id="" action="ppaction://media"/>
            <a:extLst>
              <a:ext uri="{FF2B5EF4-FFF2-40B4-BE49-F238E27FC236}">
                <a16:creationId xmlns:a16="http://schemas.microsoft.com/office/drawing/2014/main" id="{37FAF1C1-1A63-9ECB-1BCE-EF790AE222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3823950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3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539D2C2-ED28-7700-DA50-817E5D5B92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 rot="16200000">
            <a:off x="-2949409" y="3363112"/>
            <a:ext cx="7349956" cy="1049350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9954081-9247-E3F3-FBFA-FCE21EED5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204"/>
          <a:stretch/>
        </p:blipFill>
        <p:spPr>
          <a:xfrm rot="16200000">
            <a:off x="8775447" y="3965087"/>
            <a:ext cx="8530951" cy="1164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EEF7C-85FE-30BA-8899-D356C9256DBD}"/>
              </a:ext>
            </a:extLst>
          </p:cNvPr>
          <p:cNvSpPr txBox="1"/>
          <p:nvPr/>
        </p:nvSpPr>
        <p:spPr>
          <a:xfrm>
            <a:off x="12377531" y="6569926"/>
            <a:ext cx="14464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000">
                <a:solidFill>
                  <a:srgbClr val="F616CB"/>
                </a:solidFill>
                <a:latin typeface="Space Grotesk Medium" pitchFamily="2" charset="0"/>
                <a:cs typeface="Space Grotesk Medium" pitchFamily="2" charset="0"/>
              </a:rPr>
              <a:t>2022</a:t>
            </a:r>
          </a:p>
        </p:txBody>
      </p:sp>
      <p:pic>
        <p:nvPicPr>
          <p:cNvPr id="11" name="Graphic 10" descr="Group of people outline">
            <a:extLst>
              <a:ext uri="{FF2B5EF4-FFF2-40B4-BE49-F238E27FC236}">
                <a16:creationId xmlns:a16="http://schemas.microsoft.com/office/drawing/2014/main" id="{9B984FF5-22E0-66C2-4EA2-F0255003F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23749" y="594622"/>
            <a:ext cx="914400" cy="914400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4A22C9-8705-A379-9C2F-7A1F2191874A}"/>
              </a:ext>
            </a:extLst>
          </p:cNvPr>
          <p:cNvSpPr txBox="1"/>
          <p:nvPr/>
        </p:nvSpPr>
        <p:spPr>
          <a:xfrm>
            <a:off x="2763206" y="717044"/>
            <a:ext cx="2008883" cy="7125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1.615 Million</a:t>
            </a:r>
          </a:p>
          <a:p>
            <a:r>
              <a:rPr lang="en-AU" sz="1600">
                <a:latin typeface="Work Sans" pitchFamily="2" charset="0"/>
              </a:rPr>
              <a:t>Total Audience</a:t>
            </a:r>
          </a:p>
        </p:txBody>
      </p:sp>
      <p:pic>
        <p:nvPicPr>
          <p:cNvPr id="14" name="Graphic 13" descr="Conductor female outline">
            <a:extLst>
              <a:ext uri="{FF2B5EF4-FFF2-40B4-BE49-F238E27FC236}">
                <a16:creationId xmlns:a16="http://schemas.microsoft.com/office/drawing/2014/main" id="{81FAFA7D-315A-C8DF-85CA-3A8D28CAC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5819" y="1769519"/>
            <a:ext cx="914400" cy="914400"/>
          </a:xfrm>
          <a:prstGeom prst="rect">
            <a:avLst/>
          </a:prstGeom>
        </p:spPr>
      </p:pic>
      <p:pic>
        <p:nvPicPr>
          <p:cNvPr id="18" name="Graphic 17" descr="Performance Curtains outline">
            <a:extLst>
              <a:ext uri="{FF2B5EF4-FFF2-40B4-BE49-F238E27FC236}">
                <a16:creationId xmlns:a16="http://schemas.microsoft.com/office/drawing/2014/main" id="{5E66E243-54C3-908D-C090-B3E63DD828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70545" y="735985"/>
            <a:ext cx="914400" cy="914400"/>
          </a:xfrm>
          <a:prstGeom prst="rect">
            <a:avLst/>
          </a:prstGeom>
        </p:spPr>
      </p:pic>
      <p:pic>
        <p:nvPicPr>
          <p:cNvPr id="20" name="Graphic 19" descr="Philanthropy with solid fill">
            <a:extLst>
              <a:ext uri="{FF2B5EF4-FFF2-40B4-BE49-F238E27FC236}">
                <a16:creationId xmlns:a16="http://schemas.microsoft.com/office/drawing/2014/main" id="{595B03EF-7DA6-104B-396C-01F66151F9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84243" y="1782134"/>
            <a:ext cx="914400" cy="914400"/>
          </a:xfrm>
          <a:prstGeom prst="rect">
            <a:avLst/>
          </a:prstGeom>
        </p:spPr>
      </p:pic>
      <p:pic>
        <p:nvPicPr>
          <p:cNvPr id="22" name="Graphic 21" descr="Care with solid fill">
            <a:extLst>
              <a:ext uri="{FF2B5EF4-FFF2-40B4-BE49-F238E27FC236}">
                <a16:creationId xmlns:a16="http://schemas.microsoft.com/office/drawing/2014/main" id="{83AACE11-7357-17E2-B1DC-C895F28F40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02177" y="2612477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91F503-A623-5A2A-B9D1-2F346EEACE84}"/>
              </a:ext>
            </a:extLst>
          </p:cNvPr>
          <p:cNvSpPr txBox="1"/>
          <p:nvPr/>
        </p:nvSpPr>
        <p:spPr>
          <a:xfrm>
            <a:off x="9466125" y="817294"/>
            <a:ext cx="1577676" cy="712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718</a:t>
            </a:r>
          </a:p>
          <a:p>
            <a:r>
              <a:rPr lang="en-AU" sz="1600">
                <a:latin typeface="Work Sans" pitchFamily="2" charset="0"/>
              </a:rPr>
              <a:t>Performances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E48E98-C70B-FB78-F519-D90058B60BF7}"/>
              </a:ext>
            </a:extLst>
          </p:cNvPr>
          <p:cNvSpPr txBox="1"/>
          <p:nvPr/>
        </p:nvSpPr>
        <p:spPr>
          <a:xfrm>
            <a:off x="9503368" y="1761908"/>
            <a:ext cx="2093843" cy="712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240</a:t>
            </a:r>
          </a:p>
          <a:p>
            <a:r>
              <a:rPr lang="en-AU" sz="1600">
                <a:latin typeface="Work Sans" pitchFamily="2" charset="0"/>
              </a:rPr>
              <a:t>Free Performances</a:t>
            </a:r>
          </a:p>
        </p:txBody>
      </p:sp>
      <p:pic>
        <p:nvPicPr>
          <p:cNvPr id="28" name="Graphic 27" descr="Dance outline">
            <a:extLst>
              <a:ext uri="{FF2B5EF4-FFF2-40B4-BE49-F238E27FC236}">
                <a16:creationId xmlns:a16="http://schemas.microsoft.com/office/drawing/2014/main" id="{ECD2D3B1-AAB6-1F12-8F64-0B7002BF98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49564" y="1807864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4EE228A-836E-D52F-BB23-FE719CB5412B}"/>
              </a:ext>
            </a:extLst>
          </p:cNvPr>
          <p:cNvSpPr txBox="1"/>
          <p:nvPr/>
        </p:nvSpPr>
        <p:spPr>
          <a:xfrm>
            <a:off x="6104764" y="1858624"/>
            <a:ext cx="2100255" cy="712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1,466</a:t>
            </a:r>
          </a:p>
          <a:p>
            <a:r>
              <a:rPr lang="en-AU" sz="1600">
                <a:latin typeface="Work Sans" pitchFamily="2" charset="0"/>
              </a:rPr>
              <a:t>Queensland Artists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A510A3-E933-056C-F721-55E0618D4636}"/>
              </a:ext>
            </a:extLst>
          </p:cNvPr>
          <p:cNvSpPr txBox="1"/>
          <p:nvPr/>
        </p:nvSpPr>
        <p:spPr>
          <a:xfrm>
            <a:off x="2862027" y="2771753"/>
            <a:ext cx="1031051" cy="712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67</a:t>
            </a:r>
          </a:p>
          <a:p>
            <a:r>
              <a:rPr lang="en-AU" sz="1600">
                <a:latin typeface="Work Sans" pitchFamily="2" charset="0"/>
              </a:rPr>
              <a:t>Partners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8A04C3-61F9-A172-23F2-D85D4787A216}"/>
              </a:ext>
            </a:extLst>
          </p:cNvPr>
          <p:cNvSpPr txBox="1"/>
          <p:nvPr/>
        </p:nvSpPr>
        <p:spPr>
          <a:xfrm>
            <a:off x="2839138" y="1882643"/>
            <a:ext cx="896399" cy="712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243</a:t>
            </a:r>
          </a:p>
          <a:p>
            <a:r>
              <a:rPr lang="en-AU" sz="1600">
                <a:latin typeface="Work Sans" pitchFamily="2" charset="0"/>
              </a:rPr>
              <a:t>Donors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91025E1-55A9-EF27-1009-0D8A8EB01403}"/>
              </a:ext>
            </a:extLst>
          </p:cNvPr>
          <p:cNvCxnSpPr>
            <a:cxnSpLocks/>
          </p:cNvCxnSpPr>
          <p:nvPr/>
        </p:nvCxnSpPr>
        <p:spPr>
          <a:xfrm>
            <a:off x="8311303" y="668666"/>
            <a:ext cx="13281" cy="5748012"/>
          </a:xfrm>
          <a:prstGeom prst="line">
            <a:avLst/>
          </a:prstGeom>
          <a:ln>
            <a:solidFill>
              <a:srgbClr val="F616C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A0C4405-11D3-7104-D4CE-B7C3702EA4B1}"/>
              </a:ext>
            </a:extLst>
          </p:cNvPr>
          <p:cNvCxnSpPr>
            <a:cxnSpLocks/>
          </p:cNvCxnSpPr>
          <p:nvPr/>
        </p:nvCxnSpPr>
        <p:spPr>
          <a:xfrm>
            <a:off x="1741081" y="1617322"/>
            <a:ext cx="3111581" cy="0"/>
          </a:xfrm>
          <a:prstGeom prst="line">
            <a:avLst/>
          </a:prstGeom>
          <a:ln>
            <a:solidFill>
              <a:srgbClr val="F616C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095436B-6B72-837C-A571-6FDBB7E91C8D}"/>
              </a:ext>
            </a:extLst>
          </p:cNvPr>
          <p:cNvCxnSpPr>
            <a:cxnSpLocks/>
          </p:cNvCxnSpPr>
          <p:nvPr/>
        </p:nvCxnSpPr>
        <p:spPr>
          <a:xfrm flipH="1">
            <a:off x="4940609" y="668666"/>
            <a:ext cx="2502" cy="2846336"/>
          </a:xfrm>
          <a:prstGeom prst="line">
            <a:avLst/>
          </a:prstGeom>
          <a:ln>
            <a:solidFill>
              <a:srgbClr val="F616C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0198CE3-0A4A-7C62-EB7A-96430841519F}"/>
              </a:ext>
            </a:extLst>
          </p:cNvPr>
          <p:cNvCxnSpPr>
            <a:cxnSpLocks/>
          </p:cNvCxnSpPr>
          <p:nvPr/>
        </p:nvCxnSpPr>
        <p:spPr>
          <a:xfrm>
            <a:off x="1723749" y="3526877"/>
            <a:ext cx="3111581" cy="0"/>
          </a:xfrm>
          <a:prstGeom prst="line">
            <a:avLst/>
          </a:prstGeom>
          <a:ln>
            <a:solidFill>
              <a:srgbClr val="F616C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Graphic 53" descr="Marker outline">
            <a:extLst>
              <a:ext uri="{FF2B5EF4-FFF2-40B4-BE49-F238E27FC236}">
                <a16:creationId xmlns:a16="http://schemas.microsoft.com/office/drawing/2014/main" id="{A910F4BB-9036-709F-D1F6-68EE3A8504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9564" y="2745310"/>
            <a:ext cx="914400" cy="914400"/>
          </a:xfrm>
          <a:prstGeom prst="rect">
            <a:avLst/>
          </a:prstGeom>
        </p:spPr>
      </p:pic>
      <p:pic>
        <p:nvPicPr>
          <p:cNvPr id="56" name="Graphic 55" descr="Globe outline">
            <a:extLst>
              <a:ext uri="{FF2B5EF4-FFF2-40B4-BE49-F238E27FC236}">
                <a16:creationId xmlns:a16="http://schemas.microsoft.com/office/drawing/2014/main" id="{3AF26A0E-D2AB-941C-7A7C-6BBFB28CF2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454185" y="4892850"/>
            <a:ext cx="914400" cy="914400"/>
          </a:xfrm>
          <a:prstGeom prst="rect">
            <a:avLst/>
          </a:prstGeom>
        </p:spPr>
      </p:pic>
      <p:pic>
        <p:nvPicPr>
          <p:cNvPr id="58" name="Graphic 57" descr="Australia with solid fill">
            <a:extLst>
              <a:ext uri="{FF2B5EF4-FFF2-40B4-BE49-F238E27FC236}">
                <a16:creationId xmlns:a16="http://schemas.microsoft.com/office/drawing/2014/main" id="{E16D331E-95B2-087C-2F21-7FD599E290B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27889" r="29100"/>
          <a:stretch/>
        </p:blipFill>
        <p:spPr>
          <a:xfrm>
            <a:off x="8370545" y="3915977"/>
            <a:ext cx="1085448" cy="110397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09A6789-8325-0060-7EAE-53445A206A2F}"/>
              </a:ext>
            </a:extLst>
          </p:cNvPr>
          <p:cNvSpPr txBox="1"/>
          <p:nvPr/>
        </p:nvSpPr>
        <p:spPr>
          <a:xfrm>
            <a:off x="9464377" y="2751037"/>
            <a:ext cx="2640466" cy="712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126</a:t>
            </a:r>
          </a:p>
          <a:p>
            <a:r>
              <a:rPr lang="en-AU" sz="1600">
                <a:latin typeface="Work Sans" pitchFamily="2" charset="0"/>
              </a:rPr>
              <a:t>Queensland Productions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FE9E13-5C99-D7AC-4063-F4F71844AEDE}"/>
              </a:ext>
            </a:extLst>
          </p:cNvPr>
          <p:cNvSpPr txBox="1"/>
          <p:nvPr/>
        </p:nvSpPr>
        <p:spPr>
          <a:xfrm>
            <a:off x="9575180" y="4943367"/>
            <a:ext cx="2743059" cy="712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6</a:t>
            </a:r>
          </a:p>
          <a:p>
            <a:r>
              <a:rPr lang="en-AU" sz="1600">
                <a:latin typeface="Work Sans" pitchFamily="2" charset="0"/>
              </a:rPr>
              <a:t>International Productions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79833F9-A842-CEF0-4420-EE51890F8587}"/>
              </a:ext>
            </a:extLst>
          </p:cNvPr>
          <p:cNvSpPr txBox="1"/>
          <p:nvPr/>
        </p:nvSpPr>
        <p:spPr>
          <a:xfrm>
            <a:off x="9503368" y="3847202"/>
            <a:ext cx="2446504" cy="712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27</a:t>
            </a:r>
          </a:p>
          <a:p>
            <a:r>
              <a:rPr lang="en-AU" sz="1600">
                <a:latin typeface="Work Sans" pitchFamily="2" charset="0"/>
              </a:rPr>
              <a:t>Interstate Productions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9FC5F2-C1D7-550B-E6BE-811BED069C6A}"/>
              </a:ext>
            </a:extLst>
          </p:cNvPr>
          <p:cNvSpPr txBox="1"/>
          <p:nvPr/>
        </p:nvSpPr>
        <p:spPr>
          <a:xfrm>
            <a:off x="6182526" y="806231"/>
            <a:ext cx="914033" cy="712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1,751</a:t>
            </a:r>
          </a:p>
          <a:p>
            <a:r>
              <a:rPr lang="en-AU" sz="1600">
                <a:latin typeface="Work Sans" pitchFamily="2" charset="0"/>
              </a:rPr>
              <a:t>Artists</a:t>
            </a:r>
          </a:p>
        </p:txBody>
      </p:sp>
      <p:pic>
        <p:nvPicPr>
          <p:cNvPr id="71" name="Graphic 70" descr="Group success outline">
            <a:extLst>
              <a:ext uri="{FF2B5EF4-FFF2-40B4-BE49-F238E27FC236}">
                <a16:creationId xmlns:a16="http://schemas.microsoft.com/office/drawing/2014/main" id="{36546EA8-E30E-9C60-6ED7-86827865AB4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143380" y="716345"/>
            <a:ext cx="914400" cy="9144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748CF79-5E3D-9D8D-2545-3D99001534DF}"/>
              </a:ext>
            </a:extLst>
          </p:cNvPr>
          <p:cNvSpPr txBox="1"/>
          <p:nvPr/>
        </p:nvSpPr>
        <p:spPr>
          <a:xfrm>
            <a:off x="5143379" y="2809478"/>
            <a:ext cx="3181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160</a:t>
            </a:r>
            <a:r>
              <a:rPr lang="en-AU" b="1">
                <a:solidFill>
                  <a:srgbClr val="F616CB"/>
                </a:solidFill>
                <a:latin typeface="Work Sans" pitchFamily="2" charset="0"/>
              </a:rPr>
              <a:t> </a:t>
            </a:r>
            <a:r>
              <a:rPr lang="en-AU" sz="1600">
                <a:latin typeface="Work Sans" pitchFamily="2" charset="0"/>
              </a:rPr>
              <a:t>First Nations Artists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39C83B2-FD2C-C4CF-726C-CFA3F6AE7FDA}"/>
              </a:ext>
            </a:extLst>
          </p:cNvPr>
          <p:cNvCxnSpPr>
            <a:cxnSpLocks/>
          </p:cNvCxnSpPr>
          <p:nvPr/>
        </p:nvCxnSpPr>
        <p:spPr>
          <a:xfrm>
            <a:off x="5061993" y="3526877"/>
            <a:ext cx="3111581" cy="0"/>
          </a:xfrm>
          <a:prstGeom prst="line">
            <a:avLst/>
          </a:prstGeom>
          <a:ln>
            <a:solidFill>
              <a:srgbClr val="F616C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Graphic 75" descr="Marketing outline">
            <a:extLst>
              <a:ext uri="{FF2B5EF4-FFF2-40B4-BE49-F238E27FC236}">
                <a16:creationId xmlns:a16="http://schemas.microsoft.com/office/drawing/2014/main" id="{0A912957-23CF-1FEF-A25A-428D7CFEE07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454775" y="3900999"/>
            <a:ext cx="914400" cy="91440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FD8F5130-BCCF-23ED-4F24-3CF828F1978C}"/>
              </a:ext>
            </a:extLst>
          </p:cNvPr>
          <p:cNvSpPr txBox="1"/>
          <p:nvPr/>
        </p:nvSpPr>
        <p:spPr>
          <a:xfrm>
            <a:off x="5997299" y="4820256"/>
            <a:ext cx="2114681" cy="958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156.5 million</a:t>
            </a:r>
          </a:p>
          <a:p>
            <a:r>
              <a:rPr lang="en-AU" sz="1600">
                <a:latin typeface="Work Sans" pitchFamily="2" charset="0"/>
              </a:rPr>
              <a:t>Audience Reach </a:t>
            </a:r>
          </a:p>
          <a:p>
            <a:r>
              <a:rPr lang="en-AU" sz="1600">
                <a:latin typeface="Work Sans" pitchFamily="2" charset="0"/>
                <a:sym typeface="Wingdings" panose="05000000000000000000" pitchFamily="2" charset="2"/>
              </a:rPr>
              <a:t> 9.55%</a:t>
            </a:r>
            <a:endParaRPr lang="en-AU" sz="1600">
              <a:latin typeface="Work Sans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549C77F-2BC5-2549-2CA3-6570C6E6E73C}"/>
              </a:ext>
            </a:extLst>
          </p:cNvPr>
          <p:cNvSpPr txBox="1"/>
          <p:nvPr/>
        </p:nvSpPr>
        <p:spPr>
          <a:xfrm>
            <a:off x="2740290" y="3816644"/>
            <a:ext cx="3113353" cy="712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7,655</a:t>
            </a:r>
          </a:p>
          <a:p>
            <a:r>
              <a:rPr lang="en-AU" sz="1600">
                <a:latin typeface="Work Sans" pitchFamily="2" charset="0"/>
                <a:sym typeface="Wingdings" panose="05000000000000000000" pitchFamily="2" charset="2"/>
              </a:rPr>
              <a:t>Pieces of coverage  24.98%</a:t>
            </a:r>
            <a:endParaRPr lang="en-AU" sz="1600">
              <a:latin typeface="Work Sans" pitchFamily="2" charset="0"/>
            </a:endParaRPr>
          </a:p>
        </p:txBody>
      </p:sp>
      <p:pic>
        <p:nvPicPr>
          <p:cNvPr id="92" name="Graphic 91" descr="Newspaper outline">
            <a:extLst>
              <a:ext uri="{FF2B5EF4-FFF2-40B4-BE49-F238E27FC236}">
                <a16:creationId xmlns:a16="http://schemas.microsoft.com/office/drawing/2014/main" id="{6F3D2BA1-7A24-9C47-BDAD-3D52A5C2311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642270" y="3718830"/>
            <a:ext cx="914400" cy="914400"/>
          </a:xfrm>
          <a:prstGeom prst="rect">
            <a:avLst/>
          </a:prstGeom>
        </p:spPr>
      </p:pic>
      <p:pic>
        <p:nvPicPr>
          <p:cNvPr id="94" name="Graphic 93" descr="Selfie with solid fill">
            <a:extLst>
              <a:ext uri="{FF2B5EF4-FFF2-40B4-BE49-F238E27FC236}">
                <a16:creationId xmlns:a16="http://schemas.microsoft.com/office/drawing/2014/main" id="{2B6AA81B-4671-1DEE-BD59-87B53760BC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680783" y="5655526"/>
            <a:ext cx="914400" cy="9144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E8840924-EE6A-0797-4493-BE351BBD1B21}"/>
              </a:ext>
            </a:extLst>
          </p:cNvPr>
          <p:cNvSpPr txBox="1"/>
          <p:nvPr/>
        </p:nvSpPr>
        <p:spPr>
          <a:xfrm>
            <a:off x="2677008" y="5704175"/>
            <a:ext cx="2494594" cy="712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Beginner’s Call</a:t>
            </a:r>
          </a:p>
          <a:p>
            <a:r>
              <a:rPr lang="en-AU" sz="1600">
                <a:latin typeface="Work Sans" pitchFamily="2" charset="0"/>
                <a:sym typeface="Wingdings" panose="05000000000000000000" pitchFamily="2" charset="2"/>
              </a:rPr>
              <a:t>10 episode podcast</a:t>
            </a:r>
            <a:endParaRPr lang="en-AU" sz="1600">
              <a:latin typeface="Work Sans" pitchFamily="2" charset="0"/>
            </a:endParaRPr>
          </a:p>
        </p:txBody>
      </p:sp>
      <p:pic>
        <p:nvPicPr>
          <p:cNvPr id="97" name="Graphic 96" descr="Cell Tower outline">
            <a:extLst>
              <a:ext uri="{FF2B5EF4-FFF2-40B4-BE49-F238E27FC236}">
                <a16:creationId xmlns:a16="http://schemas.microsoft.com/office/drawing/2014/main" id="{BB5C338F-D259-0F9E-3A47-0D6E3DF83A4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573999" y="4709941"/>
            <a:ext cx="914400" cy="914400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EB8A923E-1E86-3D6A-B40E-0565947627BD}"/>
              </a:ext>
            </a:extLst>
          </p:cNvPr>
          <p:cNvSpPr txBox="1"/>
          <p:nvPr/>
        </p:nvSpPr>
        <p:spPr>
          <a:xfrm>
            <a:off x="2652700" y="4736632"/>
            <a:ext cx="1733167" cy="712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F616CB"/>
                </a:solidFill>
                <a:latin typeface="Space Grotesk" pitchFamily="2" charset="0"/>
                <a:cs typeface="Space Grotesk" pitchFamily="2" charset="0"/>
              </a:rPr>
              <a:t>5,790</a:t>
            </a:r>
          </a:p>
          <a:p>
            <a:r>
              <a:rPr lang="en-AU" sz="1600">
                <a:latin typeface="Work Sans" pitchFamily="2" charset="0"/>
                <a:sym typeface="Wingdings" panose="05000000000000000000" pitchFamily="2" charset="2"/>
              </a:rPr>
              <a:t>Broadcast clips</a:t>
            </a:r>
            <a:endParaRPr lang="en-AU" sz="1600">
              <a:latin typeface="Work Sans" pitchFamily="2" charset="0"/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61523F5-E88B-8BAA-7B6D-1B1E8FD1C2C3}"/>
              </a:ext>
            </a:extLst>
          </p:cNvPr>
          <p:cNvCxnSpPr>
            <a:cxnSpLocks/>
          </p:cNvCxnSpPr>
          <p:nvPr/>
        </p:nvCxnSpPr>
        <p:spPr>
          <a:xfrm>
            <a:off x="5856705" y="3614225"/>
            <a:ext cx="10770" cy="2802453"/>
          </a:xfrm>
          <a:prstGeom prst="line">
            <a:avLst/>
          </a:prstGeom>
          <a:ln>
            <a:solidFill>
              <a:srgbClr val="F616C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466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1300A5-F6BF-592B-6994-296825C40E27}"/>
              </a:ext>
            </a:extLst>
          </p:cNvPr>
          <p:cNvSpPr txBox="1"/>
          <p:nvPr/>
        </p:nvSpPr>
        <p:spPr>
          <a:xfrm>
            <a:off x="7052093" y="516843"/>
            <a:ext cx="5733915" cy="6664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AU" sz="2755" b="1">
                <a:solidFill>
                  <a:srgbClr val="FF33CC"/>
                </a:solidFill>
                <a:latin typeface="Space Grotesk" pitchFamily="2" charset="0"/>
                <a:cs typeface="Space Grotesk" pitchFamily="2" charset="0"/>
              </a:rPr>
              <a:t>Serenades in 2022: </a:t>
            </a:r>
          </a:p>
          <a:p>
            <a:pPr algn="l" rtl="0" fontAlgn="base"/>
            <a:r>
              <a:rPr lang="en-AU" sz="2755" b="1">
                <a:solidFill>
                  <a:srgbClr val="FF33CC"/>
                </a:solidFill>
                <a:latin typeface="Space Grotesk" pitchFamily="2" charset="0"/>
                <a:cs typeface="Space Grotesk" pitchFamily="2" charset="0"/>
              </a:rPr>
              <a:t>A Transformation</a:t>
            </a:r>
          </a:p>
          <a:p>
            <a:pPr algn="l" rtl="0" fontAlgn="base"/>
            <a:endParaRPr lang="en-AU" sz="1814">
              <a:solidFill>
                <a:srgbClr val="000000"/>
              </a:solidFill>
              <a:latin typeface="Work Sans" pitchFamily="2" charset="0"/>
            </a:endParaRPr>
          </a:p>
          <a:p>
            <a:pPr algn="l" rtl="0" fontAlgn="base"/>
            <a:r>
              <a:rPr lang="en-AU" sz="1361">
                <a:solidFill>
                  <a:srgbClr val="FF33CC"/>
                </a:solidFill>
                <a:latin typeface="Work Sans" pitchFamily="2" charset="0"/>
              </a:rPr>
              <a:t>7 mini festivals</a:t>
            </a:r>
            <a:endParaRPr lang="en-AU" sz="1361">
              <a:solidFill>
                <a:srgbClr val="000000"/>
              </a:solidFill>
              <a:latin typeface="Work Sans" pitchFamily="2" charset="0"/>
            </a:endParaRPr>
          </a:p>
          <a:p>
            <a:pPr algn="l" rtl="0" fontAlgn="base"/>
            <a:r>
              <a:rPr lang="en-AU" sz="1361">
                <a:solidFill>
                  <a:srgbClr val="FF33CC"/>
                </a:solidFill>
                <a:latin typeface="Work Sans" pitchFamily="2" charset="0"/>
              </a:rPr>
              <a:t>7 suburbs</a:t>
            </a:r>
            <a:endParaRPr lang="en-AU" sz="1361">
              <a:solidFill>
                <a:srgbClr val="000000"/>
              </a:solidFill>
              <a:latin typeface="Work Sans" pitchFamily="2" charset="0"/>
            </a:endParaRPr>
          </a:p>
          <a:p>
            <a:pPr algn="l" rtl="0" fontAlgn="base"/>
            <a:r>
              <a:rPr lang="en-AU" sz="1361">
                <a:solidFill>
                  <a:srgbClr val="FF33CC"/>
                </a:solidFill>
                <a:latin typeface="Work Sans" pitchFamily="2" charset="0"/>
              </a:rPr>
              <a:t>7 uniquely curated programs </a:t>
            </a:r>
          </a:p>
          <a:p>
            <a:pPr algn="l" rtl="0" fontAlgn="base"/>
            <a:r>
              <a:rPr lang="en-AU" sz="1361">
                <a:solidFill>
                  <a:srgbClr val="000000"/>
                </a:solidFill>
                <a:latin typeface="Work Sans" pitchFamily="2" charset="0"/>
              </a:rPr>
              <a:t>designed for the people of Brisbane. </a:t>
            </a:r>
          </a:p>
          <a:p>
            <a:pPr algn="l" rtl="0" fontAlgn="base"/>
            <a:endParaRPr lang="en-AU" sz="1361">
              <a:solidFill>
                <a:srgbClr val="000000"/>
              </a:solidFill>
              <a:latin typeface="Work Sans" pitchFamily="2" charset="0"/>
            </a:endParaRPr>
          </a:p>
          <a:p>
            <a:pPr algn="l" rtl="0" fontAlgn="base"/>
            <a:r>
              <a:rPr lang="en-AU" sz="1361">
                <a:solidFill>
                  <a:srgbClr val="000000"/>
                </a:solidFill>
                <a:latin typeface="Work Sans" pitchFamily="2" charset="0"/>
              </a:rPr>
              <a:t>Brisbane Serenades 2022 was the evolution of the beloved Street Serenades Program, which morphed into a program of bespoke mini festivals, celebrations and gatherings, traversing the river across the North, South, East and West of the city.  </a:t>
            </a:r>
          </a:p>
          <a:p>
            <a:pPr algn="l" rtl="0" fontAlgn="base"/>
            <a:r>
              <a:rPr lang="en-AU" sz="1361">
                <a:solidFill>
                  <a:srgbClr val="000000"/>
                </a:solidFill>
                <a:latin typeface="Work Sans" pitchFamily="2" charset="0"/>
              </a:rPr>
              <a:t> </a:t>
            </a:r>
          </a:p>
          <a:p>
            <a:pPr algn="l" rtl="0" fontAlgn="base"/>
            <a:r>
              <a:rPr lang="en-AU" sz="1361">
                <a:solidFill>
                  <a:srgbClr val="000000"/>
                </a:solidFill>
                <a:latin typeface="Work Sans" pitchFamily="2" charset="0"/>
              </a:rPr>
              <a:t>With performances by Opera Queensland, Camerata Queensland’s Chamber Orchestra, L-FRESH The LION, </a:t>
            </a:r>
            <a:r>
              <a:rPr lang="en-AU" sz="1361" err="1">
                <a:solidFill>
                  <a:srgbClr val="000000"/>
                </a:solidFill>
                <a:latin typeface="Work Sans" pitchFamily="2" charset="0"/>
              </a:rPr>
              <a:t>Bustamento</a:t>
            </a:r>
            <a:r>
              <a:rPr lang="en-AU" sz="1361">
                <a:solidFill>
                  <a:srgbClr val="000000"/>
                </a:solidFill>
                <a:latin typeface="Work Sans" pitchFamily="2" charset="0"/>
              </a:rPr>
              <a:t>, Emma </a:t>
            </a:r>
            <a:r>
              <a:rPr lang="en-AU" sz="1361" err="1">
                <a:solidFill>
                  <a:srgbClr val="000000"/>
                </a:solidFill>
                <a:latin typeface="Work Sans" pitchFamily="2" charset="0"/>
              </a:rPr>
              <a:t>Pask</a:t>
            </a:r>
            <a:r>
              <a:rPr lang="en-AU" sz="1361">
                <a:solidFill>
                  <a:srgbClr val="000000"/>
                </a:solidFill>
                <a:latin typeface="Work Sans" pitchFamily="2" charset="0"/>
              </a:rPr>
              <a:t>, Queensland Youth Orchestra, Little Red Company and Shaun Parker and Company + many, many more, Brisbane Serenades was the beating heart of the program celebrating the diversity and connectedness of Brisbane.  </a:t>
            </a:r>
          </a:p>
          <a:p>
            <a:pPr algn="l" rtl="0" fontAlgn="base"/>
            <a:endParaRPr lang="en-AU" sz="1361">
              <a:solidFill>
                <a:srgbClr val="000000"/>
              </a:solidFill>
              <a:latin typeface="Work Sans" pitchFamily="2" charset="0"/>
            </a:endParaRPr>
          </a:p>
          <a:p>
            <a:pPr algn="l" rtl="0" fontAlgn="base"/>
            <a:r>
              <a:rPr lang="en-AU" sz="1361">
                <a:solidFill>
                  <a:srgbClr val="000000"/>
                </a:solidFill>
                <a:latin typeface="Work Sans" pitchFamily="2" charset="0"/>
              </a:rPr>
              <a:t>Each event responded very uniquely to  a local audience as well as bringing audience members from across the city to experience these joyous celebrations.</a:t>
            </a:r>
          </a:p>
          <a:p>
            <a:pPr algn="l" rtl="0" fontAlgn="base"/>
            <a:endParaRPr lang="en-AU" sz="1361">
              <a:solidFill>
                <a:srgbClr val="000000"/>
              </a:solidFill>
              <a:latin typeface="Work Sans" pitchFamily="2" charset="0"/>
            </a:endParaRPr>
          </a:p>
          <a:p>
            <a:pPr algn="l" rtl="0" fontAlgn="base"/>
            <a:r>
              <a:rPr lang="en-AU" sz="1361">
                <a:solidFill>
                  <a:srgbClr val="000000"/>
                </a:solidFill>
                <a:latin typeface="Work Sans" pitchFamily="2" charset="0"/>
              </a:rPr>
              <a:t>Although every event was unique, they were united in their joyous celebration of community, music, connection and fun. Many audience members returned each weekend, discovering a different community but a united vibe – connecting across the City.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34562C-594E-C3D2-D295-72B0FF4A7521}"/>
              </a:ext>
            </a:extLst>
          </p:cNvPr>
          <p:cNvSpPr txBox="1"/>
          <p:nvPr/>
        </p:nvSpPr>
        <p:spPr>
          <a:xfrm>
            <a:off x="-251562" y="270164"/>
            <a:ext cx="1538883" cy="951807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8800">
                <a:solidFill>
                  <a:srgbClr val="FF33D2"/>
                </a:solidFill>
                <a:latin typeface="FK Display Trial" panose="00000500000000000000" pitchFamily="50" charset="0"/>
              </a:rPr>
              <a:t>BRISBANE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2698B-70ED-83BF-C60E-3FE89F7DB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90" y="4029668"/>
            <a:ext cx="5198503" cy="3463992"/>
          </a:xfrm>
          <a:prstGeom prst="rect">
            <a:avLst/>
          </a:prstGeom>
        </p:spPr>
      </p:pic>
      <p:pic>
        <p:nvPicPr>
          <p:cNvPr id="13" name="Picture 12" descr="A large crowd of people sitting on the grass&#10;&#10;Description automatically generated with low confidence">
            <a:extLst>
              <a:ext uri="{FF2B5EF4-FFF2-40B4-BE49-F238E27FC236}">
                <a16:creationId xmlns:a16="http://schemas.microsoft.com/office/drawing/2014/main" id="{0385FF37-54D6-D6D6-2A14-808B8745E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56" y="383597"/>
            <a:ext cx="5198503" cy="3465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D32E36-B6BA-BB40-05B2-C804C61DB339}"/>
              </a:ext>
            </a:extLst>
          </p:cNvPr>
          <p:cNvSpPr txBox="1"/>
          <p:nvPr/>
        </p:nvSpPr>
        <p:spPr>
          <a:xfrm rot="10800000">
            <a:off x="12490865" y="-114300"/>
            <a:ext cx="1415772" cy="635500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8000">
                <a:solidFill>
                  <a:srgbClr val="FF33D2"/>
                </a:solidFill>
                <a:latin typeface="FK Display Trial" panose="00000500000000000000" pitchFamily="50" charset="0"/>
              </a:rPr>
              <a:t>SERENADES</a:t>
            </a:r>
          </a:p>
        </p:txBody>
      </p:sp>
    </p:spTree>
    <p:extLst>
      <p:ext uri="{BB962C8B-B14F-4D97-AF65-F5344CB8AC3E}">
        <p14:creationId xmlns:p14="http://schemas.microsoft.com/office/powerpoint/2010/main" val="2595773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78CB99-7385-533F-F138-524FCA6C2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502" y="0"/>
            <a:ext cx="11392946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FEBD57-7FDA-A058-2653-4CA9FB34B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992" y="0"/>
            <a:ext cx="11107965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3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95E1A0-6CF2-B3DB-EF9E-628BE2C58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498" y="0"/>
            <a:ext cx="11018954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08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F4BB02-E661-515B-2789-F8AA4A09C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835" y="0"/>
            <a:ext cx="11120279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2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different, screenshot&#10;&#10;Description automatically generated">
            <a:extLst>
              <a:ext uri="{FF2B5EF4-FFF2-40B4-BE49-F238E27FC236}">
                <a16:creationId xmlns:a16="http://schemas.microsoft.com/office/drawing/2014/main" id="{ED5B1C7C-0DD3-E80A-73DD-3519618AC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600" y="-1"/>
            <a:ext cx="5806678" cy="7775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95955-76F5-DEC2-2E84-9199E80C3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12392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50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Custom</PresentationFormat>
  <Paragraphs>51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MT</vt:lpstr>
      <vt:lpstr>Arial Nova Light</vt:lpstr>
      <vt:lpstr>Calibri</vt:lpstr>
      <vt:lpstr>FK Display Trial</vt:lpstr>
      <vt:lpstr>Space Grotesk</vt:lpstr>
      <vt:lpstr>Space Grotesk Medium</vt:lpstr>
      <vt:lpstr>Work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2022-11-30T01:24:22Z</dcterms:created>
  <dcterms:modified xsi:type="dcterms:W3CDTF">2022-11-30T06:17:44Z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SECURITY LABEL: SENSITIVE</vt:lpwstr>
  </property>
</Properties>
</file>