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78" r:id="rId5"/>
  </p:sldMasterIdLst>
  <p:notesMasterIdLst>
    <p:notesMasterId r:id="rId16"/>
  </p:notesMasterIdLst>
  <p:sldIdLst>
    <p:sldId id="261" r:id="rId6"/>
    <p:sldId id="262" r:id="rId7"/>
    <p:sldId id="263" r:id="rId8"/>
    <p:sldId id="264" r:id="rId9"/>
    <p:sldId id="274" r:id="rId10"/>
    <p:sldId id="281" r:id="rId11"/>
    <p:sldId id="282" r:id="rId12"/>
    <p:sldId id="278" r:id="rId13"/>
    <p:sldId id="277" r:id="rId14"/>
    <p:sldId id="27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69F53-D0AF-4E66-8E86-2D99A7893974}" vWet="2" dt="2022-11-25T02:24:14.652"/>
    <p1510:client id="{87934425-1E3D-49CE-BD6C-EA900A409390}" v="77" dt="2022-11-25T02:15:54.628"/>
    <p1510:client id="{9705014B-B992-4945-BE78-44FC7C938AF5}" v="32" dt="2022-11-25T02:24:33.140"/>
    <p1510:client id="{C43333C5-CE6D-4D29-BA91-4EE0ADC780FE}" v="208" dt="2022-11-25T02:33:30.489"/>
    <p1510:client id="{CAFE96E8-AE63-4B69-9CC3-597FA875F12D}" v="5775" dt="2022-11-25T02:31:39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394F-AC28-2C47-B4C9-E1BDA98A66C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08F3-8F7D-B94B-8CF1-B3B2539C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0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2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8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0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6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56"/>
            <a:ext cx="7772400" cy="3723542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70385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170385"/>
            <a:ext cx="4629150" cy="31051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70536"/>
            <a:ext cx="2949575" cy="195632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28650" y="0"/>
            <a:ext cx="7886700" cy="80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5" y="1092996"/>
            <a:ext cx="7886701" cy="3164681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75398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8650" y="1078707"/>
            <a:ext cx="78867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172040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1" y="1085850"/>
            <a:ext cx="3962400" cy="3550444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332914"/>
            <a:ext cx="3376912" cy="2532684"/>
          </a:xfr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5" y="1113235"/>
            <a:ext cx="6786563" cy="27536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5502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5502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5502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3" y="1096565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3" y="1714499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96565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14499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5" y="1113430"/>
            <a:ext cx="7886701" cy="2758484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0370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103711"/>
            <a:ext cx="4629150" cy="32920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03862"/>
            <a:ext cx="2949575" cy="209788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28650" y="0"/>
            <a:ext cx="7886700" cy="80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NAME CAXX/XXXXXX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6AE-4B84-F746-96A3-3F364DDFB1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2DB7-32B5-6B4B-A4FD-EC1C2DBE4E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3FA4-59E8-1B45-A6C6-2BCF3A8377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76" r:id="rId10"/>
    <p:sldLayoutId id="2147483675" r:id="rId11"/>
    <p:sldLayoutId id="214748367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AD682C-A420-45DD-9C0B-4CD1F05913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80988"/>
            <a:ext cx="7772400" cy="37242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AU" i="0">
                <a:effectLst/>
              </a:rPr>
              <a:t>Active School Travel Program - Year in Review</a:t>
            </a:r>
            <a:endParaRPr lang="en-US" sz="4000" kern="1200">
              <a:cs typeface="ヒラギノ角ゴ Pro W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98420-31E2-47F4-8DF4-9A6EF8FBC635}"/>
              </a:ext>
            </a:extLst>
          </p:cNvPr>
          <p:cNvSpPr txBox="1"/>
          <p:nvPr/>
        </p:nvSpPr>
        <p:spPr>
          <a:xfrm>
            <a:off x="309983" y="4081035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en-AU" sz="1800" kern="0">
                <a:solidFill>
                  <a:schemeClr val="bg1"/>
                </a:solidFill>
              </a:rPr>
              <a:t>Transport Committee </a:t>
            </a:r>
          </a:p>
          <a:p>
            <a:pPr algn="l" eaLnBrk="1" hangingPunct="1"/>
            <a:r>
              <a:rPr lang="en-US" sz="1800" kern="0">
                <a:solidFill>
                  <a:schemeClr val="bg1"/>
                </a:solidFill>
              </a:rPr>
              <a:t>29 November 2022</a:t>
            </a:r>
          </a:p>
          <a:p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7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419FF6-F1FB-4D3A-A862-18A6808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2ECD0-FA42-47F7-B65D-220FEC125D10}"/>
              </a:ext>
            </a:extLst>
          </p:cNvPr>
          <p:cNvSpPr txBox="1"/>
          <p:nvPr/>
        </p:nvSpPr>
        <p:spPr>
          <a:xfrm>
            <a:off x="1855146" y="4294620"/>
            <a:ext cx="17698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/>
              <a:t>Source: Brisbane City Council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10D36B1D-AF38-4DF1-9680-75D65BFF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623974"/>
            <a:ext cx="5786120" cy="258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01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31E348-7610-4F39-9D2C-3C577F392A52}"/>
              </a:ext>
            </a:extLst>
          </p:cNvPr>
          <p:cNvSpPr txBox="1">
            <a:spLocks/>
          </p:cNvSpPr>
          <p:nvPr/>
        </p:nvSpPr>
        <p:spPr>
          <a:xfrm>
            <a:off x="89582" y="871849"/>
            <a:ext cx="6426714" cy="34666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0">
              <a:spcAft>
                <a:spcPts val="225"/>
              </a:spcAft>
              <a:buNone/>
            </a:pPr>
            <a:r>
              <a:rPr lang="en-AU" sz="2000"/>
              <a:t>To provide the Transport Committee with:</a:t>
            </a:r>
          </a:p>
          <a:p>
            <a:pPr lvl="1">
              <a:spcAft>
                <a:spcPts val="225"/>
              </a:spcAft>
              <a:buFont typeface="Arial" panose="020B0604020202020204" pitchFamily="34" charset="0"/>
              <a:buChar char="•"/>
            </a:pPr>
            <a:endParaRPr lang="en-AU" sz="1500"/>
          </a:p>
          <a:p>
            <a:pPr lvl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an overview of the Active School Travel (AST) program</a:t>
            </a:r>
          </a:p>
          <a:p>
            <a:pPr lvl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share the program challenges and success stories</a:t>
            </a:r>
          </a:p>
          <a:p>
            <a:pPr lvl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recognise the winners of this year’s AST Awards 2022</a:t>
            </a:r>
          </a:p>
          <a:p>
            <a:pPr lvl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announce the new schools joining the program in 2023</a:t>
            </a:r>
          </a:p>
          <a:p>
            <a:pPr lvl="1">
              <a:spcAft>
                <a:spcPts val="225"/>
              </a:spcAft>
            </a:pPr>
            <a:endParaRPr lang="en-AU" sz="1500"/>
          </a:p>
          <a:p>
            <a:pPr lvl="1">
              <a:spcAft>
                <a:spcPts val="225"/>
              </a:spcAft>
            </a:pPr>
            <a:endParaRPr lang="en-AU" sz="1500"/>
          </a:p>
          <a:p>
            <a:pPr marL="0" indent="0">
              <a:buNone/>
            </a:pPr>
            <a:endParaRPr lang="en-AU" sz="1500"/>
          </a:p>
          <a:p>
            <a:endParaRPr lang="en-AU" sz="2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82AB5-774B-4929-9C5D-5A737AE10BC8}"/>
              </a:ext>
            </a:extLst>
          </p:cNvPr>
          <p:cNvSpPr txBox="1"/>
          <p:nvPr/>
        </p:nvSpPr>
        <p:spPr>
          <a:xfrm>
            <a:off x="1127521" y="4618971"/>
            <a:ext cx="1892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/>
              <a:t>Source: Brisbane City Council</a:t>
            </a:r>
          </a:p>
        </p:txBody>
      </p:sp>
      <p:pic>
        <p:nvPicPr>
          <p:cNvPr id="9" name="Picture 19" descr="AST characters_for word.png">
            <a:extLst>
              <a:ext uri="{FF2B5EF4-FFF2-40B4-BE49-F238E27FC236}">
                <a16:creationId xmlns:a16="http://schemas.microsoft.com/office/drawing/2014/main" id="{969B5F05-7128-40E3-BE2B-4FBC3FC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824F9-C192-4820-8AA3-42686814A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21" y="3155003"/>
            <a:ext cx="2082907" cy="1282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1CD6C-5AB9-4838-B68A-A08200A71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70" y="3183264"/>
            <a:ext cx="1924149" cy="1295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E325C2-C627-4FF1-81B5-E7F22B0C7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827" y="3183264"/>
            <a:ext cx="1930499" cy="12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8F2713-C1B1-4D1F-9DE6-71CCAC43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About Active School Travel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A5AC2F-5F81-4DF5-9473-44700552055F}"/>
              </a:ext>
            </a:extLst>
          </p:cNvPr>
          <p:cNvSpPr txBox="1">
            <a:spLocks/>
          </p:cNvSpPr>
          <p:nvPr/>
        </p:nvSpPr>
        <p:spPr>
          <a:xfrm>
            <a:off x="398252" y="997202"/>
            <a:ext cx="8453648" cy="32413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013A3-50DD-48BC-B496-C8D35F602E06}"/>
              </a:ext>
            </a:extLst>
          </p:cNvPr>
          <p:cNvSpPr txBox="1"/>
          <p:nvPr/>
        </p:nvSpPr>
        <p:spPr>
          <a:xfrm>
            <a:off x="398252" y="4597417"/>
            <a:ext cx="15180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50"/>
              <a:t>Source: Brisbane City Council</a:t>
            </a:r>
          </a:p>
        </p:txBody>
      </p:sp>
      <p:pic>
        <p:nvPicPr>
          <p:cNvPr id="7" name="Picture 19" descr="AST characters_for word.png">
            <a:extLst>
              <a:ext uri="{FF2B5EF4-FFF2-40B4-BE49-F238E27FC236}">
                <a16:creationId xmlns:a16="http://schemas.microsoft.com/office/drawing/2014/main" id="{6642B145-711D-4A8E-9610-C5AD3893C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34B8-DD2D-4EDE-A722-B6D3416FF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166115"/>
            <a:ext cx="7226671" cy="3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2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964F0-7A47-4F3A-9239-4B8974B5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New Challenges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0AE586E8-8BBB-4D9F-92B3-313C5DA41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75932473-03A4-415E-B9A3-59A25D5CA2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1" y="1231900"/>
            <a:ext cx="2378395" cy="31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body of water">
            <a:extLst>
              <a:ext uri="{FF2B5EF4-FFF2-40B4-BE49-F238E27FC236}">
                <a16:creationId xmlns:a16="http://schemas.microsoft.com/office/drawing/2014/main" id="{391D7BB1-C5FA-4FF5-8D02-DE97FF5F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1231900"/>
            <a:ext cx="2378395" cy="31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9304317B-222A-4935-A0D9-80CDBC173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00" y="2342216"/>
            <a:ext cx="1466384" cy="19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F32EB2FD-87A2-4A93-9658-66AC711C8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01" y="1231900"/>
            <a:ext cx="2378395" cy="31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8CED0D-FDFC-433C-81DE-7CC150AAED65}"/>
              </a:ext>
            </a:extLst>
          </p:cNvPr>
          <p:cNvSpPr txBox="1"/>
          <p:nvPr/>
        </p:nvSpPr>
        <p:spPr>
          <a:xfrm>
            <a:off x="215372" y="4546617"/>
            <a:ext cx="15180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50"/>
              <a:t>Source: Milton State School</a:t>
            </a:r>
          </a:p>
        </p:txBody>
      </p:sp>
    </p:spTree>
    <p:extLst>
      <p:ext uri="{BB962C8B-B14F-4D97-AF65-F5344CB8AC3E}">
        <p14:creationId xmlns:p14="http://schemas.microsoft.com/office/powerpoint/2010/main" val="19816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0DD3A-1120-4B2F-94DE-C2D5CB5C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Success Stories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958FA-989D-431B-B0CA-F6159A556A9F}"/>
              </a:ext>
            </a:extLst>
          </p:cNvPr>
          <p:cNvSpPr txBox="1"/>
          <p:nvPr/>
        </p:nvSpPr>
        <p:spPr>
          <a:xfrm>
            <a:off x="264352" y="2986587"/>
            <a:ext cx="16642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 </a:t>
            </a:r>
            <a:r>
              <a:rPr lang="en-AU" sz="800" err="1"/>
              <a:t>Craigslea</a:t>
            </a:r>
            <a:r>
              <a:rPr lang="en-AU" sz="800"/>
              <a:t> State School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A3CE8665-8088-4CE0-AC12-ADF3268B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grass, person, outdoor, group&#10;&#10;Description automatically generated">
            <a:extLst>
              <a:ext uri="{FF2B5EF4-FFF2-40B4-BE49-F238E27FC236}">
                <a16:creationId xmlns:a16="http://schemas.microsoft.com/office/drawing/2014/main" id="{006F3A9B-AC7D-4DC5-8591-96079E08B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1493" y="974238"/>
            <a:ext cx="5427242" cy="2444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699673-7F5B-4653-9849-DEDFC261A9F2}"/>
              </a:ext>
            </a:extLst>
          </p:cNvPr>
          <p:cNvSpPr txBox="1"/>
          <p:nvPr/>
        </p:nvSpPr>
        <p:spPr>
          <a:xfrm>
            <a:off x="7346856" y="3413197"/>
            <a:ext cx="1619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 </a:t>
            </a:r>
            <a:r>
              <a:rPr lang="en-AU" sz="800" err="1"/>
              <a:t>Craigslea</a:t>
            </a:r>
            <a:r>
              <a:rPr lang="en-AU" sz="800"/>
              <a:t> State School</a:t>
            </a:r>
          </a:p>
        </p:txBody>
      </p:sp>
      <p:pic>
        <p:nvPicPr>
          <p:cNvPr id="2050" name="Picture 2" descr="May be an image of 3 people, child, people sitting, people standing and outdoors">
            <a:extLst>
              <a:ext uri="{FF2B5EF4-FFF2-40B4-BE49-F238E27FC236}">
                <a16:creationId xmlns:a16="http://schemas.microsoft.com/office/drawing/2014/main" id="{9E643555-6D31-4D1A-B105-212CF609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1" y="974239"/>
            <a:ext cx="2693007" cy="3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D3854-7CB3-4294-A465-DEC0DC20B4B3}"/>
              </a:ext>
            </a:extLst>
          </p:cNvPr>
          <p:cNvSpPr txBox="1"/>
          <p:nvPr/>
        </p:nvSpPr>
        <p:spPr>
          <a:xfrm>
            <a:off x="200681" y="4624188"/>
            <a:ext cx="1459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 Milton State School</a:t>
            </a:r>
          </a:p>
        </p:txBody>
      </p:sp>
      <p:pic>
        <p:nvPicPr>
          <p:cNvPr id="10" name="Picture 9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88B0726D-FC3A-437A-8DC9-957A1A390E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880" b="30190"/>
          <a:stretch/>
        </p:blipFill>
        <p:spPr>
          <a:xfrm>
            <a:off x="3159806" y="3521039"/>
            <a:ext cx="4187050" cy="1309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EF8816-45E1-4A58-8907-76CA86F8C060}"/>
              </a:ext>
            </a:extLst>
          </p:cNvPr>
          <p:cNvSpPr txBox="1"/>
          <p:nvPr/>
        </p:nvSpPr>
        <p:spPr>
          <a:xfrm>
            <a:off x="3060260" y="4839632"/>
            <a:ext cx="1576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 Brisbane City Council</a:t>
            </a:r>
          </a:p>
        </p:txBody>
      </p:sp>
    </p:spTree>
    <p:extLst>
      <p:ext uri="{BB962C8B-B14F-4D97-AF65-F5344CB8AC3E}">
        <p14:creationId xmlns:p14="http://schemas.microsoft.com/office/powerpoint/2010/main" val="185517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0DD3A-1120-4B2F-94DE-C2D5CB5C2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951459" y="2484524"/>
            <a:ext cx="5247167" cy="1134107"/>
          </a:xfrm>
          <a:noFill/>
        </p:spPr>
        <p:txBody>
          <a:bodyPr>
            <a:normAutofit/>
          </a:bodyPr>
          <a:lstStyle/>
          <a:p>
            <a:pPr algn="r"/>
            <a:r>
              <a:rPr lang="en-AU" sz="6600"/>
              <a:t>Results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958FA-989D-431B-B0CA-F6159A556A9F}"/>
              </a:ext>
            </a:extLst>
          </p:cNvPr>
          <p:cNvSpPr txBox="1"/>
          <p:nvPr/>
        </p:nvSpPr>
        <p:spPr>
          <a:xfrm>
            <a:off x="747507" y="4354529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A3CE8665-8088-4CE0-AC12-ADF3268B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A256B-FA24-4D90-BEA2-589101996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870" y="-15861"/>
            <a:ext cx="3654436" cy="5159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F330D-F9AB-4C3B-86D5-B11826561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" y="0"/>
            <a:ext cx="36381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9958FA-989D-431B-B0CA-F6159A556A9F}"/>
              </a:ext>
            </a:extLst>
          </p:cNvPr>
          <p:cNvSpPr txBox="1"/>
          <p:nvPr/>
        </p:nvSpPr>
        <p:spPr>
          <a:xfrm>
            <a:off x="747507" y="4354529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/>
              <a:t>Source: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A3CE8665-8088-4CE0-AC12-ADF3268B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5994A-40E9-4C67-B2A7-93E72E7B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0" y="-25245"/>
            <a:ext cx="3643537" cy="5159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9C3AC-4E92-490C-9C23-9209ABF3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115" y="-9384"/>
            <a:ext cx="3632915" cy="515288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175BA9C7-135C-4E39-A52D-3241F1FDCE68}"/>
              </a:ext>
            </a:extLst>
          </p:cNvPr>
          <p:cNvSpPr txBox="1">
            <a:spLocks/>
          </p:cNvSpPr>
          <p:nvPr/>
        </p:nvSpPr>
        <p:spPr>
          <a:xfrm rot="16200000">
            <a:off x="1951459" y="2484524"/>
            <a:ext cx="5247167" cy="11341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6600"/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280485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3169F-9354-4713-9CF2-5D2CAA2E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Award Winners</a:t>
            </a:r>
          </a:p>
        </p:txBody>
      </p:sp>
      <p:pic>
        <p:nvPicPr>
          <p:cNvPr id="4" name="Picture 19" descr="AST characters_for word.png">
            <a:extLst>
              <a:ext uri="{FF2B5EF4-FFF2-40B4-BE49-F238E27FC236}">
                <a16:creationId xmlns:a16="http://schemas.microsoft.com/office/drawing/2014/main" id="{699CCB2D-F405-461D-8B09-B0CC9FF4E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0" y="0"/>
            <a:ext cx="2007731" cy="89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0F84B6-8B1F-4199-AE18-F13B62E3E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13911"/>
              </p:ext>
            </p:extLst>
          </p:nvPr>
        </p:nvGraphicFramePr>
        <p:xfrm>
          <a:off x="212742" y="804393"/>
          <a:ext cx="6983795" cy="4288970"/>
        </p:xfrm>
        <a:graphic>
          <a:graphicData uri="http://schemas.openxmlformats.org/drawingml/2006/table">
            <a:tbl>
              <a:tblPr firstRow="1" firstCol="1" bandRow="1"/>
              <a:tblGrid>
                <a:gridCol w="3586734">
                  <a:extLst>
                    <a:ext uri="{9D8B030D-6E8A-4147-A177-3AD203B41FA5}">
                      <a16:colId xmlns:a16="http://schemas.microsoft.com/office/drawing/2014/main" val="2238087754"/>
                    </a:ext>
                  </a:extLst>
                </a:gridCol>
                <a:gridCol w="3397061">
                  <a:extLst>
                    <a:ext uri="{9D8B030D-6E8A-4147-A177-3AD203B41FA5}">
                      <a16:colId xmlns:a16="http://schemas.microsoft.com/office/drawing/2014/main" val="276576459"/>
                    </a:ext>
                  </a:extLst>
                </a:gridCol>
              </a:tblGrid>
              <a:tr h="197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AWARD</a:t>
                      </a:r>
                      <a:endParaRPr lang="en-AU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WINNERS</a:t>
                      </a:r>
                      <a:endParaRPr lang="en-AU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74442"/>
                  </a:ext>
                </a:extLst>
              </a:tr>
              <a:tr h="25379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Schools (&lt;600 students)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1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647907"/>
                  </a:ext>
                </a:extLst>
              </a:tr>
              <a:tr h="339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Highest percentage of active travel 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Junction Park State School (72%)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274583"/>
                  </a:ext>
                </a:extLst>
              </a:tr>
              <a:tr h="517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Greatest increase in active travel 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Seven Hills State School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percentage points from 24% to 54%)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479494"/>
                  </a:ext>
                </a:extLst>
              </a:tr>
              <a:tr h="18916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 School Schools (&gt;600 students)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1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871660"/>
                  </a:ext>
                </a:extLst>
              </a:tr>
              <a:tr h="339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Highest percentage of active travel 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Wishart State School (65%)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855672"/>
                  </a:ext>
                </a:extLst>
              </a:tr>
              <a:tr h="474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Greatest increase in active travel 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 Anthony’s School, Kedron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(43 percentage points from 19% to 62%)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481417"/>
                  </a:ext>
                </a:extLst>
              </a:tr>
              <a:tr h="22173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Walk of Fame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1200" b="1" kern="1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723477"/>
                  </a:ext>
                </a:extLst>
              </a:tr>
              <a:tr h="307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Schools no longer on the formal AST program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 commitment and long term sustainability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Shorncliffe State School </a:t>
                      </a:r>
                      <a:endParaRPr lang="en-AU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92281214"/>
                  </a:ext>
                </a:extLst>
              </a:tr>
              <a:tr h="22173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of </a:t>
                      </a:r>
                      <a:r>
                        <a:rPr lang="en-AU" sz="1100" b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Excellence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1200" b="1" kern="1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176453"/>
                  </a:ext>
                </a:extLst>
              </a:tr>
              <a:tr h="42493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Schools who joined in 2019 and 2020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 commitment and initiative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Wishart State School </a:t>
                      </a:r>
                      <a:endParaRPr lang="en-AU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031708"/>
                  </a:ext>
                </a:extLst>
              </a:tr>
              <a:tr h="22016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of the Year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AU" sz="12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929187"/>
                  </a:ext>
                </a:extLst>
              </a:tr>
              <a:tr h="53423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Schools who joined in 2022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Consistent improvement, commitment and initiative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Craigslea</a:t>
                      </a:r>
                      <a:r>
                        <a:rPr lang="en-AU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State School</a:t>
                      </a:r>
                    </a:p>
                  </a:txBody>
                  <a:tcPr marL="61619" marR="61619" marT="8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7894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67474D-6F48-4A90-8561-1BFA9F74132E}"/>
              </a:ext>
            </a:extLst>
          </p:cNvPr>
          <p:cNvSpPr txBox="1"/>
          <p:nvPr/>
        </p:nvSpPr>
        <p:spPr>
          <a:xfrm>
            <a:off x="7302444" y="3337604"/>
            <a:ext cx="1777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/>
              <a:t>Source: Brisbane City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38B71-BB46-4397-83C5-E2E4BCC30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162" y="1146992"/>
            <a:ext cx="1409772" cy="21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7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DF739-ECA3-41B9-AC9C-B29E6587F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2023 Schools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7F7B93-1521-4B54-8522-E1276D5AA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23" y="1140262"/>
            <a:ext cx="7886700" cy="3263504"/>
          </a:xfrm>
        </p:spPr>
        <p:txBody>
          <a:bodyPr/>
          <a:lstStyle/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Inala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Kenmore South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Murarrie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Salisbury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St Columba’s School, Wilston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St Joseph’s School, Nundah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Sunnybank Hills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Upper Mt Gravatt State School</a:t>
            </a:r>
          </a:p>
          <a:p>
            <a:pPr marL="685800" lvl="1" indent="-228600" defTabSz="914400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1800"/>
              <a:t>Wellers Hill State School</a:t>
            </a:r>
          </a:p>
          <a:p>
            <a:endParaRPr lang="en-AU"/>
          </a:p>
        </p:txBody>
      </p:sp>
      <p:pic>
        <p:nvPicPr>
          <p:cNvPr id="6" name="Picture 19" descr="AST characters_for word.png">
            <a:extLst>
              <a:ext uri="{FF2B5EF4-FFF2-40B4-BE49-F238E27FC236}">
                <a16:creationId xmlns:a16="http://schemas.microsoft.com/office/drawing/2014/main" id="{2F6A18A2-77C9-417A-A09B-A5AE6EE6C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57" y="-15861"/>
            <a:ext cx="1986666" cy="8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22495-E7D1-4D2B-9D7D-B944B2094763}"/>
              </a:ext>
            </a:extLst>
          </p:cNvPr>
          <p:cNvSpPr txBox="1"/>
          <p:nvPr/>
        </p:nvSpPr>
        <p:spPr>
          <a:xfrm>
            <a:off x="6994511" y="3816678"/>
            <a:ext cx="2010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/>
              <a:t>Source: Brisbane City Council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DB48-979A-460A-A056-C9426CE4B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64" y="1240096"/>
            <a:ext cx="3816546" cy="2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996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81FE9DDF9A14886079A3AC32160A8" ma:contentTypeVersion="16" ma:contentTypeDescription="Create a new document." ma:contentTypeScope="" ma:versionID="190d8448774f885685776d77df5c2373">
  <xsd:schema xmlns:xsd="http://www.w3.org/2001/XMLSchema" xmlns:xs="http://www.w3.org/2001/XMLSchema" xmlns:p="http://schemas.microsoft.com/office/2006/metadata/properties" xmlns:ns2="0f5e7d8b-61e1-4ef5-967d-a3339b2a1f20" xmlns:ns3="3b2ae9fd-8486-4f0d-8777-47ae3069b992" targetNamespace="http://schemas.microsoft.com/office/2006/metadata/properties" ma:root="true" ma:fieldsID="b5a0623ade0f03858504b55a95443770" ns2:_="" ns3:_="">
    <xsd:import namespace="0f5e7d8b-61e1-4ef5-967d-a3339b2a1f20"/>
    <xsd:import namespace="3b2ae9fd-8486-4f0d-8777-47ae3069b9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e7d8b-61e1-4ef5-967d-a3339b2a1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943359-1820-4cb9-a927-eeed1a924b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ae9fd-8486-4f0d-8777-47ae3069b9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b5cf79e-27fd-4538-8513-b880857d4c7f}" ma:internalName="TaxCatchAll" ma:showField="CatchAllData" ma:web="3b2ae9fd-8486-4f0d-8777-47ae3069b9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2ae9fd-8486-4f0d-8777-47ae3069b992" xsi:nil="true"/>
    <lcf76f155ced4ddcb4097134ff3c332f xmlns="0f5e7d8b-61e1-4ef5-967d-a3339b2a1f2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114C7-A4D0-471F-AF80-C5579FEFAC0B}">
  <ds:schemaRefs>
    <ds:schemaRef ds:uri="0f5e7d8b-61e1-4ef5-967d-a3339b2a1f20"/>
    <ds:schemaRef ds:uri="3b2ae9fd-8486-4f0d-8777-47ae3069b9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B9C27C-FAE3-459B-9151-59F6EBB9E460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0f5e7d8b-61e1-4ef5-967d-a3339b2a1f20"/>
    <ds:schemaRef ds:uri="http://www.w3.org/XML/1998/namespace"/>
    <ds:schemaRef ds:uri="http://purl.org/dc/elements/1.1/"/>
    <ds:schemaRef ds:uri="http://schemas.openxmlformats.org/package/2006/metadata/core-properties"/>
    <ds:schemaRef ds:uri="3b2ae9fd-8486-4f0d-8777-47ae3069b99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1543938-349C-493A-B101-F320FA22D9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302</Words>
  <Application>Microsoft Office PowerPoint</Application>
  <PresentationFormat>On-screen Show (16:9)</PresentationFormat>
  <Paragraphs>75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Custom Design</vt:lpstr>
      <vt:lpstr>1_Custom Design</vt:lpstr>
      <vt:lpstr>Active School Travel Program - Year in Review</vt:lpstr>
      <vt:lpstr>Purpose</vt:lpstr>
      <vt:lpstr>About Active School Travel</vt:lpstr>
      <vt:lpstr>New Challenges</vt:lpstr>
      <vt:lpstr>Success Stories</vt:lpstr>
      <vt:lpstr>Results  </vt:lpstr>
      <vt:lpstr>PowerPoint Presentation</vt:lpstr>
      <vt:lpstr>Award Winners</vt:lpstr>
      <vt:lpstr>2023 Schools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Courtney Randall</cp:lastModifiedBy>
  <cp:revision>3</cp:revision>
  <dcterms:created xsi:type="dcterms:W3CDTF">2017-08-31T00:54:40Z</dcterms:created>
  <dcterms:modified xsi:type="dcterms:W3CDTF">2022-12-07T05:22:48Z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0x010100AA381FE9DDF9A14886079A3AC32160A8</vt:lpwstr>
  </property>
  <property fmtid="{D5CDD505-2E9C-101B-9397-08002B2CF9AE}" pid="3" name="MSIP_Label_8b1ee035-5707-4242-a1ea-c505f8033d0a_Enabled">
    <vt:lpwstr>true</vt:lpwstr>
  </property>
  <property fmtid="{D5CDD505-2E9C-101B-9397-08002B2CF9AE}" pid="4" name="MSIP_Label_8b1ee035-5707-4242-a1ea-c505f8033d0a_SetDate">
    <vt:lpwstr>2022-04-25T23:26:40Z</vt:lpwstr>
  </property>
  <property fmtid="{D5CDD505-2E9C-101B-9397-08002B2CF9AE}" pid="5" name="MSIP_Label_8b1ee035-5707-4242-a1ea-c505f8033d0a_Method">
    <vt:lpwstr>Standard</vt:lpwstr>
  </property>
  <property fmtid="{D5CDD505-2E9C-101B-9397-08002B2CF9AE}" pid="6" name="MSIP_Label_8b1ee035-5707-4242-a1ea-c505f8033d0a_Name">
    <vt:lpwstr>OFFICIAL</vt:lpwstr>
  </property>
  <property fmtid="{D5CDD505-2E9C-101B-9397-08002B2CF9AE}" pid="7" name="MSIP_Label_8b1ee035-5707-4242-a1ea-c505f8033d0a_SiteId">
    <vt:lpwstr>a47f8d5a-a5f2-4813-a71a-f0d70679e236</vt:lpwstr>
  </property>
  <property fmtid="{D5CDD505-2E9C-101B-9397-08002B2CF9AE}" pid="8" name="MSIP_Label_8b1ee035-5707-4242-a1ea-c505f8033d0a_ActionId">
    <vt:lpwstr>5bfcb915-89e6-45e7-9017-0a1d6ee7a531</vt:lpwstr>
  </property>
  <property fmtid="{D5CDD505-2E9C-101B-9397-08002B2CF9AE}" pid="9" name="MSIP_Label_8b1ee035-5707-4242-a1ea-c505f8033d0a_ContentBits">
    <vt:lpwstr>2</vt:lpwstr>
  </property>
  <property fmtid="{D5CDD505-2E9C-101B-9397-08002B2CF9AE}" pid="10" name="ClassificationContentMarkingFooterLocations">
    <vt:lpwstr>Custom Design:9\1_Custom Design:9</vt:lpwstr>
  </property>
  <property fmtid="{D5CDD505-2E9C-101B-9397-08002B2CF9AE}" pid="11" name="ClassificationContentMarkingFooterText">
    <vt:lpwstr>SECURITY LABEL: OFFICIAL</vt:lpwstr>
  </property>
  <property fmtid="{D5CDD505-2E9C-101B-9397-08002B2CF9AE}" pid="12" name="MediaServiceImageTags">
    <vt:lpwstr/>
  </property>
</Properties>
</file>