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5" r:id="rId3"/>
    <p:sldId id="266" r:id="rId4"/>
    <p:sldId id="256" r:id="rId5"/>
    <p:sldId id="258" r:id="rId6"/>
    <p:sldId id="262" r:id="rId7"/>
    <p:sldId id="257" r:id="rId8"/>
    <p:sldId id="260" r:id="rId9"/>
    <p:sldId id="263" r:id="rId10"/>
    <p:sldId id="264" r:id="rId11"/>
    <p:sldId id="259" r:id="rId1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90AD1-281A-42DF-A320-23535CB4E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D89A58-3478-48D7-946B-6A1D10C1E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70994-91AA-4193-A6EA-FF1FA197B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138E0-0696-4FD1-B52A-C28BD6F51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149F6-065A-4CD0-8A93-F8ABEB86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8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DEF5B-E5BE-452A-82CD-0B43A0D98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0F953D-6C20-4FD3-891A-61E2993783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F55BB-256B-4E0A-811B-48B55C3E5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B1BE3-B9EB-4A40-8410-05E5250CD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BE1DE-F787-495D-8FA4-0F486041C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9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599E72-CA26-4D12-8CA8-4C44B25E08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93FA93-4F46-41C6-881B-996B24FE6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97EF3-1CE3-4748-A00B-6F0C218AD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D1258-D8A9-456B-ADB2-6E9D4B1BD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AF411-7346-4B8F-860B-25B2AE9B5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DDEE1-D4C1-4C41-B984-B84C0097F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32FBC-83A8-4AC0-9114-026CC41B0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48121-CA7C-435A-8FDB-ACCF7A8BE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F847C-7518-4AEC-B20E-925B4ADDD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745D4-F0FE-4589-8A4B-8CC1EAE54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31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E2589-DE90-4D92-9AE5-B76768669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B3A44-4AB3-4C2A-A4BE-D68F7F98C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8887F-C1AC-431C-B53A-87198A18A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A666B-39F5-4A0B-8AB6-EBABFADD5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74671-A3C7-4FFF-89CA-55067AB63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2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2047D-D6A0-44A6-8171-71B0773C4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079D3-734C-433B-AC6F-F9316B6EA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2E7F0-5555-4BB9-ABB0-7F52252D2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FB940-C9D0-4CB4-BBF9-BFC4D8754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0AD20-FE00-4198-AE68-BAD16BC8E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BCBCD-0B09-4D11-B7E6-4D35BAC8E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0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F7AA1-BDA4-4562-93D6-986C27E0C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223A64-4013-47C3-AFAC-870325A7D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10D89-46F7-4D63-9D2A-3473DDB4B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8EBA75-72C3-4EC0-AAB3-59AB03BBC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BC0AEA-107D-49D2-B0FC-C478FA10BD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C31484-DE2F-42F3-A326-5C5B78F86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7CABDB-8AAD-4DAF-BF17-6F1277035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157287-5C4A-4FB3-BE34-273ED7E51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53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7528D-DB8C-4328-A932-0AA0F934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534DA3-60D6-4F2B-9120-6DC6D9E2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B7AC64-9F84-494C-9FDB-597C2EEE3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4AED1B-5A40-49E5-A16E-78F23BAF0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96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B37463-B648-49DB-B283-EB8B55076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3F6249-175D-42DC-A3D9-842B797F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442F4-633C-4503-B31B-1D5756F0E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5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BC7DA-9759-4167-8901-6EF30AFF5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61A89-0783-484B-92EC-8FDE05B60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DE4DE-D136-453F-9A32-081D26D90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E56881-8FC2-44E7-AE39-F316A7A3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EBA6C-7367-4EBC-8B09-7A8394B73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DB7AD2-35AA-4749-94AA-98A7ACCB0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16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925A4-DB46-4629-A624-0AB828F3C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83EE2B-AC2B-4997-B38A-B5F1D6CFA3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53BE0-0F03-47CE-B124-73C9F1B77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A6B802-82FE-4990-B147-A9AE759CB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151324-DC7E-4121-98CF-5DBA66302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D84E9A-5D9D-402D-8681-0B006FB0F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5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B338CA-DAA3-46BC-90CE-C7B4F8C6C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045ECE-4A7A-4B83-A0B1-C3B20F6EC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6F510-B4AC-4745-8907-747D85170E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99C5-D69A-4FB7-AF3D-DAE5D8F97BC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D600C-135D-4E32-83BE-39B47F88F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88C5A-F9B4-4321-BBF9-1D5277A36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2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8D342-8ABF-4A5A-B91E-677E96645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97771"/>
            <a:ext cx="9144000" cy="1670310"/>
          </a:xfrm>
        </p:spPr>
        <p:txBody>
          <a:bodyPr/>
          <a:lstStyle/>
          <a:p>
            <a:r>
              <a:rPr lang="en-US" dirty="0"/>
              <a:t>COVID-19 Practice Drills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0DB1F7-6712-4606-9F4C-AB02BB9C17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Emergency Department</a:t>
            </a:r>
          </a:p>
          <a:p>
            <a:r>
              <a:rPr lang="en-US" dirty="0"/>
              <a:t>VA Greater Los Angeles Healthcare System</a:t>
            </a:r>
          </a:p>
          <a:p>
            <a:r>
              <a:rPr lang="en-US" dirty="0"/>
              <a:t>Version 3.0</a:t>
            </a:r>
          </a:p>
          <a:p>
            <a:r>
              <a:rPr lang="en-US" dirty="0"/>
              <a:t>3/28/2020</a:t>
            </a:r>
          </a:p>
        </p:txBody>
      </p:sp>
    </p:spTree>
    <p:extLst>
      <p:ext uri="{BB962C8B-B14F-4D97-AF65-F5344CB8AC3E}">
        <p14:creationId xmlns:p14="http://schemas.microsoft.com/office/powerpoint/2010/main" val="2440708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Abnormal vital signs but not </a:t>
            </a:r>
            <a:r>
              <a:rPr lang="en-US" dirty="0" err="1"/>
              <a:t>peri</a:t>
            </a:r>
            <a:r>
              <a:rPr lang="en-US" dirty="0"/>
              <a:t>-arrest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128281"/>
              </p:ext>
            </p:extLst>
          </p:nvPr>
        </p:nvGraphicFramePr>
        <p:xfrm>
          <a:off x="910252" y="1569577"/>
          <a:ext cx="9301594" cy="3857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2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9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0201">
                <a:tc>
                  <a:txBody>
                    <a:bodyPr/>
                    <a:lstStyle/>
                    <a:p>
                      <a:r>
                        <a:rPr lang="en-US" b="1" dirty="0"/>
                        <a:t> Team Member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Roles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/>
                        <a:t>First Look RN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Place</a:t>
                      </a:r>
                      <a:r>
                        <a:rPr lang="en-US" sz="1900" baseline="0" dirty="0"/>
                        <a:t> a face mask on patient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Bring patient back to an isolation room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719">
                <a:tc>
                  <a:txBody>
                    <a:bodyPr/>
                    <a:lstStyle/>
                    <a:p>
                      <a:r>
                        <a:rPr lang="en-US" sz="1900" dirty="0"/>
                        <a:t>MD1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Assess if patient needs to go to a negative pressure room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900" dirty="0"/>
                        <a:t>RN1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Place IV 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Administer medications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900" dirty="0"/>
                        <a:t>ICT1/NA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Place on monitor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Place IV 2 (ICT)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900" dirty="0"/>
                        <a:t>ICT2/NA </a:t>
                      </a:r>
                      <a:r>
                        <a:rPr lang="en-US" sz="1900" b="1" dirty="0"/>
                        <a:t>(outside)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Runner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Observer when doffing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5903415"/>
            <a:ext cx="10515600" cy="736898"/>
          </a:xfrm>
        </p:spPr>
        <p:txBody>
          <a:bodyPr/>
          <a:lstStyle/>
          <a:p>
            <a:pPr marL="0" indent="0">
              <a:buNone/>
            </a:pPr>
            <a:r>
              <a:rPr lang="en-US" sz="2600" dirty="0"/>
              <a:t>**Everyone who touches patient should be in full PPE**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123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5707D-2E7A-4DC9-B0E9-878C20B72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Runner’s Check List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40D269-AA7D-4FDC-A7E5-0B8E2130C29B}"/>
              </a:ext>
            </a:extLst>
          </p:cNvPr>
          <p:cNvSpPr txBox="1"/>
          <p:nvPr/>
        </p:nvSpPr>
        <p:spPr>
          <a:xfrm>
            <a:off x="934245" y="1669889"/>
            <a:ext cx="495300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I/O Box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Code Cart items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COVID Cart items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Triple Lumen Central Line Kit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100" dirty="0"/>
              <a:t>Sterile Gloves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100" dirty="0"/>
              <a:t>Normal Saline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Ultrasound Machine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Additional hazardous material bags/bins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Hazardous bags/plastic drapes for doffing PPE</a:t>
            </a:r>
          </a:p>
          <a:p>
            <a:endParaRPr lang="en-US" sz="2100" dirty="0"/>
          </a:p>
          <a:p>
            <a:pPr>
              <a:buFont typeface="Wingdings" panose="05000000000000000000" pitchFamily="2" charset="2"/>
              <a:buChar char="q"/>
            </a:pPr>
            <a:endParaRPr lang="en-US" sz="2100" dirty="0"/>
          </a:p>
          <a:p>
            <a:endParaRPr lang="en-US" sz="2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40D269-AA7D-4FDC-A7E5-0B8E2130C29B}"/>
              </a:ext>
            </a:extLst>
          </p:cNvPr>
          <p:cNvSpPr txBox="1"/>
          <p:nvPr/>
        </p:nvSpPr>
        <p:spPr>
          <a:xfrm>
            <a:off x="6492647" y="1724608"/>
            <a:ext cx="4953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Airway equipment to be grabbed by MD2 in COVID airway cart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Meds/</a:t>
            </a:r>
            <a:r>
              <a:rPr lang="en-US" sz="2100" dirty="0" err="1"/>
              <a:t>Glidescope</a:t>
            </a:r>
            <a:r>
              <a:rPr lang="en-US" sz="2100" dirty="0"/>
              <a:t> Go in med room</a:t>
            </a:r>
          </a:p>
          <a:p>
            <a:endParaRPr lang="en-US" sz="2100" dirty="0"/>
          </a:p>
          <a:p>
            <a:pPr>
              <a:buFont typeface="Wingdings" panose="05000000000000000000" pitchFamily="2" charset="2"/>
              <a:buChar char="q"/>
            </a:pPr>
            <a:endParaRPr lang="en-US" sz="2100" dirty="0"/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918303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Emphasize during drills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Wear proper PPE!!! Safety first!</a:t>
            </a:r>
          </a:p>
          <a:p>
            <a:r>
              <a:rPr lang="en-US" dirty="0"/>
              <a:t>If patient is </a:t>
            </a:r>
            <a:r>
              <a:rPr lang="en-US" dirty="0" err="1"/>
              <a:t>peri</a:t>
            </a:r>
            <a:r>
              <a:rPr lang="en-US" dirty="0"/>
              <a:t>-arrest enter through East entrance (closer to beds 6&amp;7) and do not go to Triage</a:t>
            </a:r>
          </a:p>
          <a:p>
            <a:r>
              <a:rPr lang="en-US" dirty="0"/>
              <a:t>Less exposure to staff/other patients</a:t>
            </a:r>
          </a:p>
          <a:p>
            <a:r>
              <a:rPr lang="en-US" dirty="0"/>
              <a:t>Verbalize clear roles</a:t>
            </a:r>
          </a:p>
          <a:p>
            <a:r>
              <a:rPr lang="en-US" dirty="0"/>
              <a:t>Go through scenario with no interruptions then debrief after</a:t>
            </a:r>
          </a:p>
          <a:p>
            <a:r>
              <a:rPr lang="en-US" dirty="0"/>
              <a:t>Have at least 2 observers of the drill</a:t>
            </a:r>
          </a:p>
        </p:txBody>
      </p:sp>
    </p:spTree>
    <p:extLst>
      <p:ext uri="{BB962C8B-B14F-4D97-AF65-F5344CB8AC3E}">
        <p14:creationId xmlns:p14="http://schemas.microsoft.com/office/powerpoint/2010/main" val="198173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Cardiac arrest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1266"/>
          </a:xfrm>
        </p:spPr>
        <p:txBody>
          <a:bodyPr>
            <a:normAutofit fontScale="92500" lnSpcReduction="20000"/>
          </a:bodyPr>
          <a:lstStyle/>
          <a:p>
            <a:pPr marL="228600" lvl="1">
              <a:spcBef>
                <a:spcPts val="1000"/>
              </a:spcBef>
            </a:pPr>
            <a:r>
              <a:rPr lang="en-US" sz="2600" b="1" dirty="0"/>
              <a:t>ED Broadcast</a:t>
            </a:r>
            <a:r>
              <a:rPr lang="en-US" sz="2600" dirty="0"/>
              <a:t> “Code Respiratory to Bed X” </a:t>
            </a:r>
          </a:p>
          <a:p>
            <a:pPr lvl="1"/>
            <a:r>
              <a:rPr lang="en-US" dirty="0"/>
              <a:t>Mobilize Charge Nurse to get key to COVID cart</a:t>
            </a:r>
          </a:p>
          <a:p>
            <a:pPr lvl="1"/>
            <a:r>
              <a:rPr lang="en-US" dirty="0"/>
              <a:t>Mobilize RN 1 to start PPE donning</a:t>
            </a:r>
          </a:p>
          <a:p>
            <a:pPr lvl="1"/>
            <a:r>
              <a:rPr lang="en-US" dirty="0"/>
              <a:t>Mobilize MDs to obtain airway equipment and PPE donning	</a:t>
            </a:r>
          </a:p>
          <a:p>
            <a:r>
              <a:rPr lang="en-US" dirty="0"/>
              <a:t>Place NRB @15L + face mask onto the patient </a:t>
            </a:r>
            <a:r>
              <a:rPr lang="en-US" dirty="0">
                <a:sym typeface="Wingdings" panose="05000000000000000000" pitchFamily="2" charset="2"/>
              </a:rPr>
              <a:t>then plastic drape over patient</a:t>
            </a:r>
            <a:endParaRPr lang="en-US" dirty="0"/>
          </a:p>
          <a:p>
            <a:r>
              <a:rPr lang="en-US" dirty="0"/>
              <a:t>Do NOT attempt any airway ventilation with BVM</a:t>
            </a:r>
          </a:p>
          <a:p>
            <a:r>
              <a:rPr lang="en-US" dirty="0"/>
              <a:t>Intubate early and compressions based on MD discretion</a:t>
            </a:r>
          </a:p>
          <a:p>
            <a:r>
              <a:rPr lang="en-US" dirty="0"/>
              <a:t>Call CODE 99 after PPE donned</a:t>
            </a:r>
          </a:p>
          <a:p>
            <a:r>
              <a:rPr lang="en-US" dirty="0"/>
              <a:t>Keep </a:t>
            </a:r>
            <a:r>
              <a:rPr lang="en-US" b="1" u="sng" dirty="0"/>
              <a:t>DOOR CLOSED  </a:t>
            </a:r>
            <a:r>
              <a:rPr lang="en-US" dirty="0"/>
              <a:t>during the CODE</a:t>
            </a:r>
          </a:p>
          <a:p>
            <a:r>
              <a:rPr lang="en-US" b="1" dirty="0"/>
              <a:t>Full PPE: double gown, double glove, N95 </a:t>
            </a:r>
            <a:r>
              <a:rPr lang="en-US" b="1" dirty="0" err="1"/>
              <a:t>mask+surgical</a:t>
            </a:r>
            <a:r>
              <a:rPr lang="en-US" b="1" dirty="0"/>
              <a:t> mask, face shield, hair bouffant, shoe covers</a:t>
            </a:r>
          </a:p>
          <a:p>
            <a:r>
              <a:rPr lang="en-US" dirty="0"/>
              <a:t>PAPR: </a:t>
            </a:r>
            <a:r>
              <a:rPr lang="en-US" dirty="0" err="1"/>
              <a:t>intubator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57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BFE9CB-93BF-4FF2-9661-8DDB03223F3F}"/>
              </a:ext>
            </a:extLst>
          </p:cNvPr>
          <p:cNvSpPr/>
          <p:nvPr/>
        </p:nvSpPr>
        <p:spPr>
          <a:xfrm>
            <a:off x="3962399" y="884583"/>
            <a:ext cx="4810539" cy="43681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717F5C-E7FC-4BAB-973D-D5FAA0DEA90D}"/>
              </a:ext>
            </a:extLst>
          </p:cNvPr>
          <p:cNvSpPr/>
          <p:nvPr/>
        </p:nvSpPr>
        <p:spPr>
          <a:xfrm>
            <a:off x="5830956" y="1974574"/>
            <a:ext cx="1073426" cy="17360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Patient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5B5395-F2BB-405F-821F-5DEEA7D17CDC}"/>
              </a:ext>
            </a:extLst>
          </p:cNvPr>
          <p:cNvSpPr txBox="1"/>
          <p:nvPr/>
        </p:nvSpPr>
        <p:spPr>
          <a:xfrm>
            <a:off x="5830955" y="1511056"/>
            <a:ext cx="107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*MD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0F26B1-DAA5-4E01-8B43-B2AC7BF44B21}"/>
              </a:ext>
            </a:extLst>
          </p:cNvPr>
          <p:cNvSpPr txBox="1"/>
          <p:nvPr/>
        </p:nvSpPr>
        <p:spPr>
          <a:xfrm>
            <a:off x="4903304" y="2657925"/>
            <a:ext cx="808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*RN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288FB4-16D9-4128-B149-5A0737C46FDC}"/>
              </a:ext>
            </a:extLst>
          </p:cNvPr>
          <p:cNvSpPr txBox="1"/>
          <p:nvPr/>
        </p:nvSpPr>
        <p:spPr>
          <a:xfrm>
            <a:off x="7176051" y="2657925"/>
            <a:ext cx="808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*RN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9AD447-CBD6-44A5-A03D-1C94A5A3D55E}"/>
              </a:ext>
            </a:extLst>
          </p:cNvPr>
          <p:cNvSpPr txBox="1"/>
          <p:nvPr/>
        </p:nvSpPr>
        <p:spPr>
          <a:xfrm>
            <a:off x="4511933" y="5598765"/>
            <a:ext cx="125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*MD2: </a:t>
            </a:r>
            <a:r>
              <a:rPr lang="en-US" dirty="0"/>
              <a:t>Chaperone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4B26E8-1A9A-4A30-84C9-5B1DC2812BA9}"/>
              </a:ext>
            </a:extLst>
          </p:cNvPr>
          <p:cNvSpPr txBox="1"/>
          <p:nvPr/>
        </p:nvSpPr>
        <p:spPr>
          <a:xfrm>
            <a:off x="6707125" y="5581604"/>
            <a:ext cx="2126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*Charge RN: </a:t>
            </a:r>
            <a:r>
              <a:rPr lang="en-US" dirty="0"/>
              <a:t>Timer and Recorder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5CF6F8-7BAE-429F-AD5C-7A8798A0F4DF}"/>
              </a:ext>
            </a:extLst>
          </p:cNvPr>
          <p:cNvSpPr txBox="1"/>
          <p:nvPr/>
        </p:nvSpPr>
        <p:spPr>
          <a:xfrm>
            <a:off x="5228626" y="6298384"/>
            <a:ext cx="2984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*ICT 2/NA2</a:t>
            </a:r>
            <a:r>
              <a:rPr lang="en-US" dirty="0"/>
              <a:t>: Runner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DB23DA-9AB3-4AE4-9D82-BBAA12F87E68}"/>
              </a:ext>
            </a:extLst>
          </p:cNvPr>
          <p:cNvSpPr txBox="1"/>
          <p:nvPr/>
        </p:nvSpPr>
        <p:spPr>
          <a:xfrm>
            <a:off x="9247097" y="6251294"/>
            <a:ext cx="1338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Pharmacist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4EC7E3-753D-4E8F-8FA6-CEB0804468CB}"/>
              </a:ext>
            </a:extLst>
          </p:cNvPr>
          <p:cNvSpPr txBox="1"/>
          <p:nvPr/>
        </p:nvSpPr>
        <p:spPr>
          <a:xfrm>
            <a:off x="4856919" y="390287"/>
            <a:ext cx="30214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Cardiac Arrest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C1A3CC-DA94-4FE0-9F3B-9144C9459927}"/>
              </a:ext>
            </a:extLst>
          </p:cNvPr>
          <p:cNvSpPr txBox="1"/>
          <p:nvPr/>
        </p:nvSpPr>
        <p:spPr>
          <a:xfrm>
            <a:off x="9512202" y="5546608"/>
            <a:ext cx="483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7999" y="3054673"/>
            <a:ext cx="2059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b="1" i="1" dirty="0"/>
              <a:t>Need full PPE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462634-7583-44C3-8A12-652EE837366A}"/>
              </a:ext>
            </a:extLst>
          </p:cNvPr>
          <p:cNvSpPr txBox="1"/>
          <p:nvPr/>
        </p:nvSpPr>
        <p:spPr>
          <a:xfrm>
            <a:off x="5711685" y="3888216"/>
            <a:ext cx="1729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*ICT 1/NA/RN3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9664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66713-E010-475A-BA93-1344288A3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Cardiac Arrest In The Room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273846"/>
              </p:ext>
            </p:extLst>
          </p:nvPr>
        </p:nvGraphicFramePr>
        <p:xfrm>
          <a:off x="910251" y="1603898"/>
          <a:ext cx="9869602" cy="50607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7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51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0201">
                <a:tc>
                  <a:txBody>
                    <a:bodyPr/>
                    <a:lstStyle/>
                    <a:p>
                      <a:r>
                        <a:rPr lang="en-US" b="1" dirty="0"/>
                        <a:t> Team Member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Roles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First Look RN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b="1" dirty="0"/>
                        <a:t>ED Broadcast</a:t>
                      </a:r>
                      <a:r>
                        <a:rPr lang="en-US" sz="1900" dirty="0"/>
                        <a:t> “Respiratory Code to Bed</a:t>
                      </a:r>
                      <a:r>
                        <a:rPr lang="en-US" sz="1900" baseline="0" dirty="0"/>
                        <a:t> X” 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MD 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Grab airway kits,</a:t>
                      </a:r>
                      <a:r>
                        <a:rPr lang="en-US" sz="1900" baseline="0" dirty="0"/>
                        <a:t> med kit and </a:t>
                      </a:r>
                      <a:r>
                        <a:rPr lang="en-US" sz="1900" baseline="0" dirty="0" err="1"/>
                        <a:t>glidescope</a:t>
                      </a:r>
                      <a:r>
                        <a:rPr lang="en-US" sz="1900" baseline="0" dirty="0"/>
                        <a:t> go, BVM 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Intubate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Leads</a:t>
                      </a:r>
                      <a:r>
                        <a:rPr lang="en-US" sz="1900" baseline="0" dirty="0"/>
                        <a:t> </a:t>
                      </a:r>
                      <a:r>
                        <a:rPr lang="en-US" sz="1900" dirty="0"/>
                        <a:t>code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121">
                <a:tc>
                  <a:txBody>
                    <a:bodyPr/>
                    <a:lstStyle/>
                    <a:p>
                      <a:r>
                        <a:rPr lang="en-US" dirty="0"/>
                        <a:t>RN1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Grab IV and monitor</a:t>
                      </a:r>
                      <a:r>
                        <a:rPr lang="en-US" sz="1900" baseline="0" dirty="0"/>
                        <a:t> kits (COVID cart)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Place IV 1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Administer medications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Face mask/NRB to </a:t>
                      </a:r>
                      <a:r>
                        <a:rPr lang="en-US" sz="1900" dirty="0" err="1"/>
                        <a:t>patient</a:t>
                      </a:r>
                      <a:r>
                        <a:rPr lang="en-US" sz="1900" dirty="0" err="1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900" dirty="0" err="1"/>
                        <a:t>Perform</a:t>
                      </a:r>
                      <a:r>
                        <a:rPr lang="en-US" sz="1900" dirty="0"/>
                        <a:t> compressions 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err="1"/>
                        <a:t>Vocera</a:t>
                      </a:r>
                      <a:r>
                        <a:rPr lang="en-US" sz="1900" dirty="0"/>
                        <a:t> communication with</a:t>
                      </a:r>
                      <a:r>
                        <a:rPr lang="en-US" sz="1900" baseline="0" dirty="0"/>
                        <a:t> Charge RN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RN2 (ED code nurse)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Grab Defibrillator and attach to patient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Place IV 2 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Perform compressions </a:t>
                      </a:r>
                      <a:r>
                        <a:rPr lang="en-US" sz="180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ICT/NA/RN3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dirty="0"/>
                        <a:t>Assist getting patient on defibrillator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dirty="0"/>
                        <a:t>Perform Compressions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653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197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A8ABB-C481-457A-B77F-C54F9C15F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27"/>
            <a:ext cx="10515600" cy="1325563"/>
          </a:xfrm>
        </p:spPr>
        <p:txBody>
          <a:bodyPr/>
          <a:lstStyle/>
          <a:p>
            <a:r>
              <a:rPr lang="en-US" dirty="0"/>
              <a:t>Cardiac Arrest Outside The Room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884306"/>
              </p:ext>
            </p:extLst>
          </p:nvPr>
        </p:nvGraphicFramePr>
        <p:xfrm>
          <a:off x="915360" y="1081149"/>
          <a:ext cx="10600855" cy="5525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8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2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180">
                <a:tc>
                  <a:txBody>
                    <a:bodyPr/>
                    <a:lstStyle/>
                    <a:p>
                      <a:r>
                        <a:rPr lang="en-US" b="1" dirty="0"/>
                        <a:t> Team Member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Roles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280">
                <a:tc>
                  <a:txBody>
                    <a:bodyPr/>
                    <a:lstStyle/>
                    <a:p>
                      <a:r>
                        <a:rPr lang="en-US" dirty="0"/>
                        <a:t>MD 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Assist donning and doffing MD 1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Assist with coordination of outside staff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3749">
                <a:tc>
                  <a:txBody>
                    <a:bodyPr/>
                    <a:lstStyle/>
                    <a:p>
                      <a:r>
                        <a:rPr lang="en-US" dirty="0"/>
                        <a:t>Charge</a:t>
                      </a:r>
                      <a:r>
                        <a:rPr lang="en-US" baseline="0" dirty="0"/>
                        <a:t> RN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Obtain/unlock</a:t>
                      </a:r>
                      <a:r>
                        <a:rPr lang="en-US" sz="1900" baseline="0" dirty="0"/>
                        <a:t> COVID cart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baseline="0" dirty="0"/>
                        <a:t>PPE check prior to entering room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Grab crash cart pharmacy trays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Timer and Recorder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baseline="0" dirty="0"/>
                        <a:t>Open communication with </a:t>
                      </a:r>
                      <a:r>
                        <a:rPr lang="en-US" sz="1900" baseline="0" dirty="0" err="1"/>
                        <a:t>Vocera</a:t>
                      </a:r>
                      <a:r>
                        <a:rPr lang="en-US" sz="1900" baseline="0" dirty="0"/>
                        <a:t> to RN 1</a:t>
                      </a:r>
                      <a:endParaRPr lang="en-US" sz="1900" b="1" dirty="0"/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Help ICT 2 obtain everything on checklist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Notify nurse supervisors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5449">
                <a:tc>
                  <a:txBody>
                    <a:bodyPr/>
                    <a:lstStyle/>
                    <a:p>
                      <a:r>
                        <a:rPr lang="en-US" dirty="0"/>
                        <a:t>ICT2/NA 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Visual</a:t>
                      </a:r>
                      <a:r>
                        <a:rPr lang="en-US" sz="1800" baseline="0" dirty="0"/>
                        <a:t> cards for communication</a:t>
                      </a:r>
                      <a:endParaRPr lang="en-US" sz="1800" dirty="0"/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Runner/back up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5449">
                <a:tc>
                  <a:txBody>
                    <a:bodyPr/>
                    <a:lstStyle/>
                    <a:p>
                      <a:r>
                        <a:rPr lang="en-US" dirty="0"/>
                        <a:t>Nurse Supervisor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Observers with doffing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Assist in movement to MICU with least exposure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449">
                <a:tc>
                  <a:txBody>
                    <a:bodyPr/>
                    <a:lstStyle/>
                    <a:p>
                      <a:r>
                        <a:rPr lang="en-US" dirty="0"/>
                        <a:t>RT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dirty="0"/>
                        <a:t>Set up</a:t>
                      </a:r>
                      <a:r>
                        <a:rPr lang="en-US" sz="1800" baseline="0" dirty="0"/>
                        <a:t> Vent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baseline="0" dirty="0"/>
                        <a:t>Assist with patient going to MICU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530">
                <a:tc>
                  <a:txBody>
                    <a:bodyPr/>
                    <a:lstStyle/>
                    <a:p>
                      <a:r>
                        <a:rPr lang="en-US" dirty="0"/>
                        <a:t>Pharmacist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/>
                        <a:t>Prepare medication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210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E732060-C260-483F-A7DD-B5FA72FDFB27}"/>
              </a:ext>
            </a:extLst>
          </p:cNvPr>
          <p:cNvSpPr/>
          <p:nvPr/>
        </p:nvSpPr>
        <p:spPr>
          <a:xfrm>
            <a:off x="3937232" y="870585"/>
            <a:ext cx="4810539" cy="43681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776F09-54FE-40C1-AF79-A4E17FFAA89A}"/>
              </a:ext>
            </a:extLst>
          </p:cNvPr>
          <p:cNvSpPr/>
          <p:nvPr/>
        </p:nvSpPr>
        <p:spPr>
          <a:xfrm>
            <a:off x="5830956" y="1974574"/>
            <a:ext cx="1073426" cy="17360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Patient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DDBFF5-4BC5-4964-A8F6-EB41E1ECED6E}"/>
              </a:ext>
            </a:extLst>
          </p:cNvPr>
          <p:cNvSpPr txBox="1"/>
          <p:nvPr/>
        </p:nvSpPr>
        <p:spPr>
          <a:xfrm>
            <a:off x="4048538" y="5650248"/>
            <a:ext cx="125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*MD 2</a:t>
            </a:r>
            <a:r>
              <a:rPr lang="en-US" dirty="0"/>
              <a:t>: Chaperone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4D85A9-0606-4E17-8A35-D1241E20B95C}"/>
              </a:ext>
            </a:extLst>
          </p:cNvPr>
          <p:cNvSpPr txBox="1"/>
          <p:nvPr/>
        </p:nvSpPr>
        <p:spPr>
          <a:xfrm>
            <a:off x="7870604" y="5671483"/>
            <a:ext cx="1603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Charge RN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3FEBBC-DBAF-4D09-B3EB-A8A1F68FAC34}"/>
              </a:ext>
            </a:extLst>
          </p:cNvPr>
          <p:cNvSpPr txBox="1"/>
          <p:nvPr/>
        </p:nvSpPr>
        <p:spPr>
          <a:xfrm>
            <a:off x="5633249" y="5650248"/>
            <a:ext cx="2568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*ICT 2/NA2</a:t>
            </a:r>
            <a:r>
              <a:rPr lang="en-US" dirty="0"/>
              <a:t>: Runner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1C00C0-B831-4620-B12F-6DF45E5F24EE}"/>
              </a:ext>
            </a:extLst>
          </p:cNvPr>
          <p:cNvSpPr txBox="1"/>
          <p:nvPr/>
        </p:nvSpPr>
        <p:spPr>
          <a:xfrm>
            <a:off x="4982812" y="353047"/>
            <a:ext cx="30214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Peri-Arrest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7999" y="3054673"/>
            <a:ext cx="2059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b="1" i="1" dirty="0"/>
              <a:t>Need full PPE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F26B1-DAA5-4E01-8B43-B2AC7BF44B21}"/>
              </a:ext>
            </a:extLst>
          </p:cNvPr>
          <p:cNvSpPr txBox="1"/>
          <p:nvPr/>
        </p:nvSpPr>
        <p:spPr>
          <a:xfrm>
            <a:off x="4815426" y="2621553"/>
            <a:ext cx="808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*RN 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0288FB4-16D9-4128-B149-5A0737C46FDC}"/>
              </a:ext>
            </a:extLst>
          </p:cNvPr>
          <p:cNvSpPr txBox="1"/>
          <p:nvPr/>
        </p:nvSpPr>
        <p:spPr>
          <a:xfrm>
            <a:off x="7176050" y="2657925"/>
            <a:ext cx="1389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*ICT1/NA1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5B5395-F2BB-405F-821F-5DEEA7D17CDC}"/>
              </a:ext>
            </a:extLst>
          </p:cNvPr>
          <p:cNvSpPr txBox="1"/>
          <p:nvPr/>
        </p:nvSpPr>
        <p:spPr>
          <a:xfrm>
            <a:off x="5963477" y="1496704"/>
            <a:ext cx="1073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*MD 1</a:t>
            </a:r>
          </a:p>
        </p:txBody>
      </p:sp>
    </p:spTree>
    <p:extLst>
      <p:ext uri="{BB962C8B-B14F-4D97-AF65-F5344CB8AC3E}">
        <p14:creationId xmlns:p14="http://schemas.microsoft.com/office/powerpoint/2010/main" val="3095884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9C20E-D187-474C-BF96-8E4F96F8A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Peri-Arrest In the Room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376408"/>
              </p:ext>
            </p:extLst>
          </p:nvPr>
        </p:nvGraphicFramePr>
        <p:xfrm>
          <a:off x="978903" y="1826994"/>
          <a:ext cx="8128000" cy="34148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2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5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0201">
                <a:tc>
                  <a:txBody>
                    <a:bodyPr/>
                    <a:lstStyle/>
                    <a:p>
                      <a:r>
                        <a:rPr lang="en-US" b="1" dirty="0"/>
                        <a:t> Team Member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Roles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MD 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Team Leader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Make decision to intubate</a:t>
                      </a:r>
                      <a:r>
                        <a:rPr lang="en-US" sz="1900" baseline="0" dirty="0"/>
                        <a:t> early </a:t>
                      </a:r>
                      <a:r>
                        <a:rPr lang="en-US" sz="190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2007">
                <a:tc>
                  <a:txBody>
                    <a:bodyPr/>
                    <a:lstStyle/>
                    <a:p>
                      <a:r>
                        <a:rPr lang="en-US" dirty="0"/>
                        <a:t>RN1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Grab IV</a:t>
                      </a:r>
                      <a:r>
                        <a:rPr lang="en-US" sz="1900" baseline="0" dirty="0"/>
                        <a:t> kits (COVID cart)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Place IV 1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Administer medications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 err="1"/>
                        <a:t>Vocera</a:t>
                      </a:r>
                      <a:r>
                        <a:rPr lang="en-US" sz="1900" dirty="0"/>
                        <a:t> communication with</a:t>
                      </a:r>
                      <a:r>
                        <a:rPr lang="en-US" sz="1900" baseline="0" dirty="0"/>
                        <a:t> Charge RN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ICT1/NA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Place on monitor and defibrillator 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Place patient on NRB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Place IV 2 (ICT)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131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DD58E-CB96-4128-9D69-86043EB86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Peri-Arrest Outside The Room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884427"/>
              </p:ext>
            </p:extLst>
          </p:nvPr>
        </p:nvGraphicFramePr>
        <p:xfrm>
          <a:off x="881034" y="1684525"/>
          <a:ext cx="9828532" cy="38012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9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7431">
                <a:tc>
                  <a:txBody>
                    <a:bodyPr/>
                    <a:lstStyle/>
                    <a:p>
                      <a:r>
                        <a:rPr lang="en-US" b="1" dirty="0"/>
                        <a:t> Team Member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Roles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457">
                <a:tc>
                  <a:txBody>
                    <a:bodyPr/>
                    <a:lstStyle/>
                    <a:p>
                      <a:r>
                        <a:rPr lang="en-US" dirty="0"/>
                        <a:t>MD 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Assist donning and doffing MD 1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Assist with coordination of outside staff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9700">
                <a:tc>
                  <a:txBody>
                    <a:bodyPr/>
                    <a:lstStyle/>
                    <a:p>
                      <a:r>
                        <a:rPr lang="en-US" dirty="0"/>
                        <a:t>Charge</a:t>
                      </a:r>
                      <a:r>
                        <a:rPr lang="en-US" baseline="0" dirty="0"/>
                        <a:t> RN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Assist</a:t>
                      </a:r>
                      <a:r>
                        <a:rPr lang="en-US" sz="1900" baseline="0" dirty="0"/>
                        <a:t> with crash cart trays and defibrillator if needed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baseline="0" dirty="0"/>
                        <a:t>Open communication with </a:t>
                      </a:r>
                      <a:r>
                        <a:rPr lang="en-US" sz="1900" baseline="0" dirty="0" err="1"/>
                        <a:t>Vocera</a:t>
                      </a:r>
                      <a:r>
                        <a:rPr lang="en-US" sz="1900" baseline="0" dirty="0"/>
                        <a:t> to RN 1</a:t>
                      </a:r>
                      <a:endParaRPr lang="en-US" sz="1900" dirty="0"/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Help ICT 2 with runner checklist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Notify nurse supervisors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328">
                <a:tc>
                  <a:txBody>
                    <a:bodyPr/>
                    <a:lstStyle/>
                    <a:p>
                      <a:r>
                        <a:rPr lang="en-US" dirty="0"/>
                        <a:t>ICT2/NA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Obtain everything on checklist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Observer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3451">
                <a:tc>
                  <a:txBody>
                    <a:bodyPr/>
                    <a:lstStyle/>
                    <a:p>
                      <a:r>
                        <a:rPr lang="en-US" dirty="0"/>
                        <a:t>Nurse Supervisor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Observers with doffing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Assist in movement to MICU/5SD with least exposure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159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3702</TotalTime>
  <Words>631</Words>
  <Application>Microsoft Office PowerPoint</Application>
  <PresentationFormat>Widescreen</PresentationFormat>
  <Paragraphs>156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COVID-19 Practice Drills</vt:lpstr>
      <vt:lpstr>Emphasize during drills</vt:lpstr>
      <vt:lpstr>Cardiac arrest</vt:lpstr>
      <vt:lpstr>PowerPoint Presentation</vt:lpstr>
      <vt:lpstr>Cardiac Arrest In The Room</vt:lpstr>
      <vt:lpstr>Cardiac Arrest Outside The Room</vt:lpstr>
      <vt:lpstr>PowerPoint Presentation</vt:lpstr>
      <vt:lpstr>Peri-Arrest In the Room</vt:lpstr>
      <vt:lpstr>Peri-Arrest Outside The Room</vt:lpstr>
      <vt:lpstr>Abnormal vital signs but not peri-arrest</vt:lpstr>
      <vt:lpstr>Runner’s Check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Basrai, Zahir I.</dc:creator>
  <cp:lastModifiedBy>Fermin, Patricia D.</cp:lastModifiedBy>
  <cp:revision>43</cp:revision>
  <cp:lastPrinted>2020-03-29T08:06:51Z</cp:lastPrinted>
  <dcterms:created xsi:type="dcterms:W3CDTF">2020-03-20T20:43:37Z</dcterms:created>
  <dcterms:modified xsi:type="dcterms:W3CDTF">2020-03-29T13:37:22Z</dcterms:modified>
</cp:coreProperties>
</file>